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4" r:id="rId4"/>
    <p:sldId id="333" r:id="rId6"/>
    <p:sldId id="386" r:id="rId7"/>
    <p:sldId id="387" r:id="rId8"/>
    <p:sldId id="265" r:id="rId9"/>
    <p:sldId id="266" r:id="rId10"/>
    <p:sldId id="388" r:id="rId11"/>
    <p:sldId id="674" r:id="rId12"/>
    <p:sldId id="676" r:id="rId13"/>
    <p:sldId id="502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743" r:id="rId31"/>
    <p:sldId id="694" r:id="rId32"/>
    <p:sldId id="695" r:id="rId33"/>
    <p:sldId id="708" r:id="rId34"/>
    <p:sldId id="709" r:id="rId35"/>
    <p:sldId id="710" r:id="rId36"/>
    <p:sldId id="711" r:id="rId37"/>
    <p:sldId id="712" r:id="rId38"/>
    <p:sldId id="713" r:id="rId39"/>
    <p:sldId id="703" r:id="rId40"/>
    <p:sldId id="696" r:id="rId41"/>
    <p:sldId id="697" r:id="rId42"/>
    <p:sldId id="698" r:id="rId43"/>
    <p:sldId id="699" r:id="rId44"/>
    <p:sldId id="745" r:id="rId45"/>
    <p:sldId id="700" r:id="rId46"/>
    <p:sldId id="701" r:id="rId47"/>
    <p:sldId id="702" r:id="rId48"/>
    <p:sldId id="268" r:id="rId49"/>
    <p:sldId id="705" r:id="rId50"/>
    <p:sldId id="706" r:id="rId51"/>
    <p:sldId id="269" r:id="rId52"/>
    <p:sldId id="568" r:id="rId53"/>
    <p:sldId id="569" r:id="rId54"/>
    <p:sldId id="271" r:id="rId55"/>
    <p:sldId id="445" r:id="rId56"/>
    <p:sldId id="707" r:id="rId57"/>
    <p:sldId id="273" r:id="rId58"/>
    <p:sldId id="716" r:id="rId59"/>
    <p:sldId id="717" r:id="rId60"/>
    <p:sldId id="718" r:id="rId61"/>
    <p:sldId id="719" r:id="rId62"/>
    <p:sldId id="720" r:id="rId63"/>
    <p:sldId id="721" r:id="rId64"/>
    <p:sldId id="722" r:id="rId65"/>
    <p:sldId id="723" r:id="rId66"/>
    <p:sldId id="724" r:id="rId67"/>
    <p:sldId id="714" r:id="rId68"/>
    <p:sldId id="715" r:id="rId69"/>
    <p:sldId id="782" r:id="rId70"/>
    <p:sldId id="783" r:id="rId71"/>
    <p:sldId id="784" r:id="rId72"/>
    <p:sldId id="785" r:id="rId73"/>
    <p:sldId id="786" r:id="rId74"/>
    <p:sldId id="787" r:id="rId75"/>
    <p:sldId id="788" r:id="rId76"/>
    <p:sldId id="789" r:id="rId77"/>
    <p:sldId id="790" r:id="rId78"/>
    <p:sldId id="842" r:id="rId79"/>
    <p:sldId id="843" r:id="rId80"/>
    <p:sldId id="791" r:id="rId81"/>
    <p:sldId id="792" r:id="rId82"/>
    <p:sldId id="793" r:id="rId83"/>
    <p:sldId id="794" r:id="rId84"/>
    <p:sldId id="795" r:id="rId85"/>
    <p:sldId id="844" r:id="rId86"/>
    <p:sldId id="845" r:id="rId87"/>
    <p:sldId id="796" r:id="rId88"/>
    <p:sldId id="797" r:id="rId89"/>
    <p:sldId id="798" r:id="rId90"/>
    <p:sldId id="799" r:id="rId91"/>
    <p:sldId id="800" r:id="rId92"/>
    <p:sldId id="801" r:id="rId93"/>
    <p:sldId id="802" r:id="rId94"/>
    <p:sldId id="803" r:id="rId95"/>
    <p:sldId id="804" r:id="rId96"/>
    <p:sldId id="805" r:id="rId97"/>
    <p:sldId id="806" r:id="rId98"/>
    <p:sldId id="807" r:id="rId99"/>
    <p:sldId id="808" r:id="rId100"/>
    <p:sldId id="809" r:id="rId101"/>
    <p:sldId id="810" r:id="rId102"/>
    <p:sldId id="811" r:id="rId103"/>
    <p:sldId id="812" r:id="rId104"/>
    <p:sldId id="813" r:id="rId105"/>
    <p:sldId id="814" r:id="rId106"/>
    <p:sldId id="815" r:id="rId107"/>
    <p:sldId id="816" r:id="rId108"/>
    <p:sldId id="817" r:id="rId109"/>
    <p:sldId id="818" r:id="rId110"/>
    <p:sldId id="819" r:id="rId111"/>
    <p:sldId id="820" r:id="rId112"/>
    <p:sldId id="821" r:id="rId113"/>
    <p:sldId id="822" r:id="rId114"/>
    <p:sldId id="831" r:id="rId115"/>
    <p:sldId id="823" r:id="rId116"/>
    <p:sldId id="824" r:id="rId117"/>
    <p:sldId id="825" r:id="rId118"/>
    <p:sldId id="826" r:id="rId119"/>
    <p:sldId id="827" r:id="rId120"/>
    <p:sldId id="828" r:id="rId121"/>
    <p:sldId id="829" r:id="rId122"/>
    <p:sldId id="830" r:id="rId123"/>
    <p:sldId id="840" r:id="rId124"/>
    <p:sldId id="841" r:id="rId1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0"/>
    <a:srgbClr val="D8494A"/>
    <a:srgbClr val="FFEBB3"/>
    <a:srgbClr val="FFE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40" y="78"/>
      </p:cViewPr>
      <p:guideLst>
        <p:guide orient="horz" pos="2166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bleStyles" Target="tableStyles.xml"/><Relationship Id="rId127" Type="http://schemas.openxmlformats.org/officeDocument/2006/relationships/viewProps" Target="viewProps.xml"/><Relationship Id="rId126" Type="http://schemas.openxmlformats.org/officeDocument/2006/relationships/presProps" Target="presProps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D61B7-25EE-4CAE-A577-1298975D66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82554-F35B-45A7-8A75-9E8BEF4116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209D9-86C8-4106-A7A2-66C5D08AB2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1824C-DC1B-4840-AE0A-23E7F91CC5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294FA-86B2-4B2E-8904-74A347F83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F40D6-7994-42F6-B3B9-9C1EBE1E18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3.pn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4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0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4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1" Type="http://schemas.openxmlformats.org/officeDocument/2006/relationships/tags" Target="../tags/tag209.xml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png"/><Relationship Id="rId1" Type="http://schemas.openxmlformats.org/officeDocument/2006/relationships/tags" Target="../tags/tag2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3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1" Type="http://schemas.openxmlformats.org/officeDocument/2006/relationships/tags" Target="../tags/tag21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9.xml"/><Relationship Id="rId6" Type="http://schemas.openxmlformats.org/officeDocument/2006/relationships/image" Target="../media/image35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5.xml"/><Relationship Id="rId6" Type="http://schemas.openxmlformats.org/officeDocument/2006/relationships/image" Target="../media/image5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8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1.xml"/><Relationship Id="rId6" Type="http://schemas.openxmlformats.org/officeDocument/2006/relationships/image" Target="../media/image1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16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Relationship Id="rId3" Type="http://schemas.openxmlformats.org/officeDocument/2006/relationships/image" Target="../media/image6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Relationship Id="rId3" Type="http://schemas.openxmlformats.org/officeDocument/2006/relationships/image" Target="../media/image63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6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5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7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1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4.xml"/><Relationship Id="rId5" Type="http://schemas.openxmlformats.org/officeDocument/2006/relationships/image" Target="../media/image81.jpe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jpe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0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3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Relationship Id="rId3" Type="http://schemas.openxmlformats.org/officeDocument/2006/relationships/image" Target="../media/image104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jpe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8.xml"/><Relationship Id="rId6" Type="http://schemas.openxmlformats.org/officeDocument/2006/relationships/image" Target="../media/image117.png"/><Relationship Id="rId5" Type="http://schemas.openxmlformats.org/officeDocument/2006/relationships/image" Target="../media/image13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3.png"/><Relationship Id="rId3" Type="http://schemas.openxmlformats.org/officeDocument/2006/relationships/image" Target="../media/image118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7.png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8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23.png"/><Relationship Id="rId3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1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3" Type="http://schemas.openxmlformats.org/officeDocument/2006/relationships/image" Target="../media/image135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jpe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7.xml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Relationship Id="rId3" Type="http://schemas.openxmlformats.org/officeDocument/2006/relationships/image" Target="../media/image143.jpe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49.png"/><Relationship Id="rId4" Type="http://schemas.openxmlformats.org/officeDocument/2006/relationships/image" Target="../media/image148.jpeg"/><Relationship Id="rId3" Type="http://schemas.openxmlformats.org/officeDocument/2006/relationships/image" Target="../media/image147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jpe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19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3" Type="http://schemas.openxmlformats.org/officeDocument/2006/relationships/image" Target="../media/image158.jpe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38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5" Type="http://schemas.openxmlformats.org/officeDocument/2006/relationships/image" Target="../media/image11.png"/><Relationship Id="rId4" Type="http://schemas.openxmlformats.org/officeDocument/2006/relationships/image" Target="../media/image170.jpeg"/><Relationship Id="rId3" Type="http://schemas.openxmlformats.org/officeDocument/2006/relationships/image" Target="../media/image137.jpe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3" Type="http://schemas.openxmlformats.org/officeDocument/2006/relationships/image" Target="../media/image172.jpe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1.jpeg"/><Relationship Id="rId4" Type="http://schemas.openxmlformats.org/officeDocument/2006/relationships/image" Target="../media/image180.jpeg"/><Relationship Id="rId3" Type="http://schemas.openxmlformats.org/officeDocument/2006/relationships/image" Target="../media/image179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Relationship Id="rId3" Type="http://schemas.openxmlformats.org/officeDocument/2006/relationships/image" Target="../media/image182.jpeg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7.jpeg"/><Relationship Id="rId4" Type="http://schemas.openxmlformats.org/officeDocument/2006/relationships/image" Target="../media/image186.jpeg"/><Relationship Id="rId3" Type="http://schemas.openxmlformats.org/officeDocument/2006/relationships/image" Target="../media/image185.jpeg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Relationship Id="rId3" Type="http://schemas.openxmlformats.org/officeDocument/2006/relationships/image" Target="../media/image188.jpeg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Relationship Id="rId3" Type="http://schemas.openxmlformats.org/officeDocument/2006/relationships/image" Target="../media/image191.jpeg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Relationship Id="rId3" Type="http://schemas.openxmlformats.org/officeDocument/2006/relationships/image" Target="../media/image194.jpeg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Relationship Id="rId3" Type="http://schemas.openxmlformats.org/officeDocument/2006/relationships/image" Target="../media/image198.jpe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4.png"/><Relationship Id="rId6" Type="http://schemas.openxmlformats.org/officeDocument/2006/relationships/image" Target="../media/image109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5" Type="http://schemas.openxmlformats.org/officeDocument/2006/relationships/image" Target="../media/image207.jpeg"/><Relationship Id="rId4" Type="http://schemas.openxmlformats.org/officeDocument/2006/relationships/image" Target="../media/image206.jpeg"/><Relationship Id="rId3" Type="http://schemas.openxmlformats.org/officeDocument/2006/relationships/image" Target="../media/image205.jpeg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2.jpeg"/><Relationship Id="rId5" Type="http://schemas.openxmlformats.org/officeDocument/2006/relationships/image" Target="../media/image211.jpeg"/><Relationship Id="rId4" Type="http://schemas.openxmlformats.org/officeDocument/2006/relationships/image" Target="../media/image210.jpeg"/><Relationship Id="rId3" Type="http://schemas.openxmlformats.org/officeDocument/2006/relationships/image" Target="../media/image209.jpe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Relationship Id="rId3" Type="http://schemas.openxmlformats.org/officeDocument/2006/relationships/image" Target="../media/image213.jpe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3" Type="http://schemas.openxmlformats.org/officeDocument/2006/relationships/image" Target="../media/image21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9.png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0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1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2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3.png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4.png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5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6.png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7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8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9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0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1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2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2006600" y="0"/>
            <a:ext cx="101854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724400" cy="6858000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0983" y="2413337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9" y="3886537"/>
            <a:ext cx="2004801" cy="2095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6806" y="1764437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860549" y="2311400"/>
            <a:ext cx="1003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2" name="Alan Walker - Fade-背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84322" y="542958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4" grpId="0" animBg="1"/>
      <p:bldP spid="6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电话问诊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6.支付完成跳入我的问诊列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53845"/>
            <a:ext cx="2614295" cy="4887595"/>
          </a:xfrm>
          <a:prstGeom prst="rect">
            <a:avLst/>
          </a:prstGeom>
        </p:spPr>
      </p:pic>
      <p:pic>
        <p:nvPicPr>
          <p:cNvPr id="4" name="图片 3" descr="5.0.8发起追问页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0" y="1553845"/>
            <a:ext cx="2640965" cy="4937760"/>
          </a:xfrm>
          <a:prstGeom prst="rect">
            <a:avLst/>
          </a:prstGeom>
        </p:spPr>
      </p:pic>
      <p:pic>
        <p:nvPicPr>
          <p:cNvPr id="6" name="图片 5" descr="5.0.9问诊结束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05" y="1607820"/>
            <a:ext cx="2640330" cy="48837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613535"/>
            <a:ext cx="11119485" cy="505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" y="1102995"/>
            <a:ext cx="11040110" cy="5361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383032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核对逻辑，用户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问诊逻辑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-28-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用户问诊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878" y="1476375"/>
            <a:ext cx="10058400" cy="390461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4511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专家接诊逻辑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 descr="专家接诊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513" y="665480"/>
            <a:ext cx="7949565" cy="59055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药师开药逻辑  （暂无功能，用于审核处方开药订单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药师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125980"/>
            <a:ext cx="10058400" cy="260540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私人医生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私人医生签约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008" y="2068830"/>
            <a:ext cx="10617200" cy="272097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社区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社区医生签约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929005"/>
            <a:ext cx="10058400" cy="49999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手术安排逻辑   （有问题目前，自己测一遍）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手术安排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632710"/>
            <a:ext cx="10058400" cy="159258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报告解读逻辑   （目前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逻辑有问题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报告解读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303" y="3041015"/>
            <a:ext cx="10058400" cy="123634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报告对比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报告对比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331720"/>
            <a:ext cx="10058400" cy="219456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1.填写开药描述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6400"/>
            <a:ext cx="2625725" cy="4909185"/>
          </a:xfrm>
          <a:prstGeom prst="rect">
            <a:avLst/>
          </a:prstGeom>
        </p:spPr>
      </p:pic>
      <p:pic>
        <p:nvPicPr>
          <p:cNvPr id="6" name="图片 5" descr="2.选择患者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1676400"/>
            <a:ext cx="2625090" cy="4907915"/>
          </a:xfrm>
          <a:prstGeom prst="rect">
            <a:avLst/>
          </a:prstGeom>
        </p:spPr>
      </p:pic>
      <p:pic>
        <p:nvPicPr>
          <p:cNvPr id="7" name="图片 6" descr="3.选择推荐科室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50" y="1676400"/>
            <a:ext cx="2624455" cy="4907915"/>
          </a:xfrm>
          <a:prstGeom prst="rect">
            <a:avLst/>
          </a:prstGeom>
        </p:spPr>
      </p:pic>
      <p:pic>
        <p:nvPicPr>
          <p:cNvPr id="11" name="图片 10" descr="4.进入医生列表页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676400"/>
            <a:ext cx="2654300" cy="49637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体检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体检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613025"/>
            <a:ext cx="10058400" cy="163195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远程挂号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远程挂号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668905"/>
            <a:ext cx="10058400" cy="15201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绿通服务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绿通服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525" y="1652270"/>
            <a:ext cx="11389360" cy="385000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一对一年卡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一对一年卡逻辑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483" y="1280160"/>
            <a:ext cx="10058400" cy="498665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会员卡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会员卡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1914525"/>
            <a:ext cx="10058400" cy="302831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推客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推客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2146300"/>
            <a:ext cx="10058400" cy="256476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优惠券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优惠券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858" y="781685"/>
            <a:ext cx="5524500" cy="55245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结算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结算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1369060"/>
            <a:ext cx="10058400" cy="411924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89757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核对逻辑  算法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算法逻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1187450"/>
            <a:ext cx="10058400" cy="448246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418465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机构分权以及机构独立入口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-32-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 descr="机构体系功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118" y="626745"/>
            <a:ext cx="10057765" cy="560451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5.进入支付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2590"/>
            <a:ext cx="2609850" cy="4881245"/>
          </a:xfrm>
          <a:prstGeom prst="rect">
            <a:avLst/>
          </a:prstGeom>
        </p:spPr>
      </p:pic>
      <p:pic>
        <p:nvPicPr>
          <p:cNvPr id="9" name="图片 8" descr="6.进入问诊详情点击知道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35" y="1676400"/>
            <a:ext cx="2626995" cy="4867275"/>
          </a:xfrm>
          <a:prstGeom prst="rect">
            <a:avLst/>
          </a:prstGeom>
        </p:spPr>
      </p:pic>
      <p:pic>
        <p:nvPicPr>
          <p:cNvPr id="10" name="图片 9" descr="7.选择订阅消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50" y="1675765"/>
            <a:ext cx="2668905" cy="4944745"/>
          </a:xfrm>
          <a:prstGeom prst="rect">
            <a:avLst/>
          </a:prstGeom>
        </p:spPr>
      </p:pic>
      <p:pic>
        <p:nvPicPr>
          <p:cNvPr id="7" name="图片 6" descr="5.待支付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5" y="1616710"/>
            <a:ext cx="2659380" cy="4972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43770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药师登陆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-33-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药师入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403" y="665480"/>
            <a:ext cx="7461250" cy="575881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43770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远程开方逻辑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-33-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思创医疗在线开方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8410" y="564515"/>
            <a:ext cx="8341995" cy="60667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511" y="-27384"/>
            <a:ext cx="432048" cy="69269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839788" y="188595"/>
            <a:ext cx="43770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28807" y="5949280"/>
            <a:ext cx="262558" cy="90693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0695" y="6165304"/>
            <a:ext cx="100811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-33-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思创医疗体检场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36700"/>
            <a:ext cx="10058400" cy="3784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9.开方订阅消息模板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675130"/>
            <a:ext cx="2639695" cy="4935220"/>
          </a:xfrm>
          <a:prstGeom prst="rect">
            <a:avLst/>
          </a:prstGeom>
        </p:spPr>
      </p:pic>
      <p:pic>
        <p:nvPicPr>
          <p:cNvPr id="9" name="图片 8" descr="10，医生开方回复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5" y="1675765"/>
            <a:ext cx="2634615" cy="4904105"/>
          </a:xfrm>
          <a:prstGeom prst="rect">
            <a:avLst/>
          </a:prstGeom>
        </p:spPr>
      </p:pic>
      <p:pic>
        <p:nvPicPr>
          <p:cNvPr id="10" name="图片 9" descr="11.处方单样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1685290"/>
            <a:ext cx="2751455" cy="4895215"/>
          </a:xfrm>
          <a:prstGeom prst="rect">
            <a:avLst/>
          </a:prstGeom>
        </p:spPr>
      </p:pic>
      <p:pic>
        <p:nvPicPr>
          <p:cNvPr id="12" name="图片 11" descr="12点击查看详情进入这个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90" y="1687195"/>
            <a:ext cx="2627630" cy="48920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13.点击去购药进入的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80845"/>
            <a:ext cx="2625725" cy="4947920"/>
          </a:xfrm>
          <a:prstGeom prst="rect">
            <a:avLst/>
          </a:prstGeom>
        </p:spPr>
      </p:pic>
      <p:pic>
        <p:nvPicPr>
          <p:cNvPr id="9" name="图片 8" descr="14.选择好地址的页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655" y="1685925"/>
            <a:ext cx="2627630" cy="4895850"/>
          </a:xfrm>
          <a:prstGeom prst="rect">
            <a:avLst/>
          </a:prstGeom>
        </p:spPr>
      </p:pic>
      <p:pic>
        <p:nvPicPr>
          <p:cNvPr id="10" name="图片 9" descr="15点击购药注意事项弹出的界面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460" y="1676400"/>
            <a:ext cx="2632710" cy="4905375"/>
          </a:xfrm>
          <a:prstGeom prst="rect">
            <a:avLst/>
          </a:prstGeom>
        </p:spPr>
      </p:pic>
      <p:pic>
        <p:nvPicPr>
          <p:cNvPr id="12" name="图片 11" descr="16.点击支付后进入的订阅消息弹窗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675130"/>
            <a:ext cx="2653665" cy="49447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17.点击我知道了弹出订阅消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5765"/>
            <a:ext cx="2622550" cy="4886960"/>
          </a:xfrm>
          <a:prstGeom prst="rect">
            <a:avLst/>
          </a:prstGeom>
        </p:spPr>
      </p:pic>
      <p:pic>
        <p:nvPicPr>
          <p:cNvPr id="9" name="图片 8" descr="18，进入订单详情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5" y="1674495"/>
            <a:ext cx="2633980" cy="4907280"/>
          </a:xfrm>
          <a:prstGeom prst="rect">
            <a:avLst/>
          </a:prstGeom>
        </p:spPr>
      </p:pic>
      <p:pic>
        <p:nvPicPr>
          <p:cNvPr id="12" name="图片 11" descr="20，点击查看物流进入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05" y="1684020"/>
            <a:ext cx="2654300" cy="4945380"/>
          </a:xfrm>
          <a:prstGeom prst="rect">
            <a:avLst/>
          </a:prstGeom>
        </p:spPr>
      </p:pic>
      <p:pic>
        <p:nvPicPr>
          <p:cNvPr id="13" name="图片 12" descr="21.点击个人中心开药问诊进入问诊列表（需修改）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605" y="1694815"/>
            <a:ext cx="2658745" cy="49536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无处方单开药问诊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22.点击详情进入问题详情中若未结束可申请续方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9575"/>
            <a:ext cx="2625725" cy="4892675"/>
          </a:xfrm>
          <a:prstGeom prst="rect">
            <a:avLst/>
          </a:prstGeom>
        </p:spPr>
      </p:pic>
      <p:pic>
        <p:nvPicPr>
          <p:cNvPr id="9" name="图片 8" descr="23.我的药品订单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1684020"/>
            <a:ext cx="2625090" cy="4891405"/>
          </a:xfrm>
          <a:prstGeom prst="rect">
            <a:avLst/>
          </a:prstGeom>
        </p:spPr>
      </p:pic>
      <p:pic>
        <p:nvPicPr>
          <p:cNvPr id="10" name="图片 9" descr="24.我的处方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50" y="1675130"/>
            <a:ext cx="2644775" cy="4925695"/>
          </a:xfrm>
          <a:prstGeom prst="rect">
            <a:avLst/>
          </a:prstGeom>
        </p:spPr>
      </p:pic>
      <p:pic>
        <p:nvPicPr>
          <p:cNvPr id="12" name="图片 11" descr="25.我的处方详情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125" y="1673860"/>
            <a:ext cx="2646680" cy="49269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有处方单直接开药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1.问诊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5765"/>
            <a:ext cx="2628900" cy="4915535"/>
          </a:xfrm>
          <a:prstGeom prst="rect">
            <a:avLst/>
          </a:prstGeom>
        </p:spPr>
      </p:pic>
      <p:pic>
        <p:nvPicPr>
          <p:cNvPr id="9" name="图片 8" descr="2.点击？展示弹窗效果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1686560"/>
            <a:ext cx="2647315" cy="4933315"/>
          </a:xfrm>
          <a:prstGeom prst="rect">
            <a:avLst/>
          </a:prstGeom>
        </p:spPr>
      </p:pic>
      <p:pic>
        <p:nvPicPr>
          <p:cNvPr id="10" name="图片 9" descr="3.选择患者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475" y="1694815"/>
            <a:ext cx="2639060" cy="4934585"/>
          </a:xfrm>
          <a:prstGeom prst="rect">
            <a:avLst/>
          </a:prstGeom>
        </p:spPr>
      </p:pic>
      <p:pic>
        <p:nvPicPr>
          <p:cNvPr id="12" name="图片 11" descr="4.在线选药，搜药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698625"/>
            <a:ext cx="2653665" cy="50355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有处方单直接开药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5.点击药品查看详细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84655"/>
            <a:ext cx="2625725" cy="4982845"/>
          </a:xfrm>
          <a:prstGeom prst="rect">
            <a:avLst/>
          </a:prstGeom>
        </p:spPr>
      </p:pic>
      <p:pic>
        <p:nvPicPr>
          <p:cNvPr id="9" name="图片 8" descr="6.进入订单支付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1684655"/>
            <a:ext cx="2638425" cy="4971415"/>
          </a:xfrm>
          <a:prstGeom prst="rect">
            <a:avLst/>
          </a:prstGeom>
        </p:spPr>
      </p:pic>
      <p:pic>
        <p:nvPicPr>
          <p:cNvPr id="10" name="图片 9" descr="7.订单支付详情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475" y="1690370"/>
            <a:ext cx="2649855" cy="4994275"/>
          </a:xfrm>
          <a:prstGeom prst="rect">
            <a:avLst/>
          </a:prstGeom>
        </p:spPr>
      </p:pic>
      <p:pic>
        <p:nvPicPr>
          <p:cNvPr id="13" name="图片 12" descr="8.点击问诊协议出现的弹窗效果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05" y="1690370"/>
            <a:ext cx="2650490" cy="49949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有处方单直接开药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13.点击去购药进入的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87195"/>
            <a:ext cx="2637790" cy="4970145"/>
          </a:xfrm>
          <a:prstGeom prst="rect">
            <a:avLst/>
          </a:prstGeom>
        </p:spPr>
      </p:pic>
      <p:pic>
        <p:nvPicPr>
          <p:cNvPr id="9" name="图片 8" descr="14.选择好地址的页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25" y="1673860"/>
            <a:ext cx="2624455" cy="4890135"/>
          </a:xfrm>
          <a:prstGeom prst="rect">
            <a:avLst/>
          </a:prstGeom>
        </p:spPr>
      </p:pic>
      <p:pic>
        <p:nvPicPr>
          <p:cNvPr id="10" name="图片 9" descr="15点击购药注意事项弹出的界面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290" y="1673860"/>
            <a:ext cx="2624455" cy="4888865"/>
          </a:xfrm>
          <a:prstGeom prst="rect">
            <a:avLst/>
          </a:prstGeom>
        </p:spPr>
      </p:pic>
      <p:pic>
        <p:nvPicPr>
          <p:cNvPr id="12" name="图片 11" descr="16.点击支付后进入的订阅消息弹窗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415" y="1671955"/>
            <a:ext cx="2624455" cy="48914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778000" y="1932057"/>
            <a:ext cx="1800000" cy="3463786"/>
            <a:chOff x="1778000" y="1741557"/>
            <a:chExt cx="1800000" cy="3463786"/>
          </a:xfrm>
        </p:grpSpPr>
        <p:sp>
          <p:nvSpPr>
            <p:cNvPr id="12" name="圆角矩形 11"/>
            <p:cNvSpPr/>
            <p:nvPr/>
          </p:nvSpPr>
          <p:spPr>
            <a:xfrm>
              <a:off x="17780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7780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50026" y="1741557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76965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快速导诊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2089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智能问药，疾病自查，智能挂号</a:t>
              </a: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57900" y="1932057"/>
            <a:ext cx="1800000" cy="3463786"/>
            <a:chOff x="6357900" y="1741557"/>
            <a:chExt cx="1800000" cy="3463786"/>
          </a:xfrm>
        </p:grpSpPr>
        <p:sp>
          <p:nvSpPr>
            <p:cNvPr id="14" name="圆角矩形 13"/>
            <p:cNvSpPr/>
            <p:nvPr/>
          </p:nvSpPr>
          <p:spPr>
            <a:xfrm>
              <a:off x="63579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579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91454" y="1741557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56864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家庭医生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0079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社区卫生服务中心（专用）签约医生团队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7950" y="1932057"/>
            <a:ext cx="1800000" cy="3463786"/>
            <a:chOff x="4067950" y="1741557"/>
            <a:chExt cx="1800000" cy="3463786"/>
          </a:xfrm>
        </p:grpSpPr>
        <p:sp>
          <p:nvSpPr>
            <p:cNvPr id="13" name="圆角矩形 12"/>
            <p:cNvSpPr/>
            <p:nvPr/>
          </p:nvSpPr>
          <p:spPr>
            <a:xfrm>
              <a:off x="40679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0679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08718" y="1741557"/>
              <a:ext cx="7184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66912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远程问诊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1084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图文问诊，电话问诊，视频问诊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647850" y="1932057"/>
            <a:ext cx="1800000" cy="3463786"/>
            <a:chOff x="8647850" y="1741557"/>
            <a:chExt cx="1800000" cy="3463786"/>
          </a:xfrm>
        </p:grpSpPr>
        <p:sp>
          <p:nvSpPr>
            <p:cNvPr id="15" name="圆角矩形 14"/>
            <p:cNvSpPr/>
            <p:nvPr/>
          </p:nvSpPr>
          <p:spPr>
            <a:xfrm>
              <a:off x="86478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478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89419" y="1741557"/>
              <a:ext cx="7168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846813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病例存档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9074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患者病例存档，自主建档，医生建档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53259" y="541732"/>
            <a:ext cx="3391878" cy="1138223"/>
            <a:chOff x="4453259" y="541732"/>
            <a:chExt cx="3391878" cy="1138223"/>
          </a:xfrm>
        </p:grpSpPr>
        <p:grpSp>
          <p:nvGrpSpPr>
            <p:cNvPr id="31" name="组合 30"/>
            <p:cNvGrpSpPr/>
            <p:nvPr/>
          </p:nvGrpSpPr>
          <p:grpSpPr>
            <a:xfrm>
              <a:off x="5028309" y="541732"/>
              <a:ext cx="2111220" cy="1138223"/>
              <a:chOff x="5049038" y="595868"/>
              <a:chExt cx="2111220" cy="113822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499353" y="595868"/>
                <a:ext cx="12105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经典特宋简" panose="02010609010101010101" pitchFamily="49" charset="-122"/>
                  </a:rPr>
                  <a:t>目录</a:t>
                </a:r>
                <a:endPara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049038" y="1210871"/>
                <a:ext cx="2111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453259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70804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有处方单直接</a:t>
            </a:r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开药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17.点击我知道了弹出订阅消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87830"/>
            <a:ext cx="2641600" cy="4922520"/>
          </a:xfrm>
          <a:prstGeom prst="rect">
            <a:avLst/>
          </a:prstGeom>
        </p:spPr>
      </p:pic>
      <p:pic>
        <p:nvPicPr>
          <p:cNvPr id="9" name="图片 8" descr="18，进入订单详情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975" y="1684020"/>
            <a:ext cx="2623185" cy="4888230"/>
          </a:xfrm>
          <a:prstGeom prst="rect">
            <a:avLst/>
          </a:prstGeom>
        </p:spPr>
      </p:pic>
      <p:pic>
        <p:nvPicPr>
          <p:cNvPr id="10" name="图片 9" descr="19订单详情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635" y="1693545"/>
            <a:ext cx="2628265" cy="4897755"/>
          </a:xfrm>
          <a:prstGeom prst="rect">
            <a:avLst/>
          </a:prstGeom>
        </p:spPr>
      </p:pic>
      <p:pic>
        <p:nvPicPr>
          <p:cNvPr id="12" name="图片 11" descr="20，点击查看物流进入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692275"/>
            <a:ext cx="2654300" cy="49466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5125" y="1225550"/>
            <a:ext cx="2294255" cy="368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有处方单直接</a:t>
            </a:r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</a:rPr>
              <a:t>开药</a:t>
            </a:r>
            <a:endParaRPr lang="zh-CN" altLang="en-US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 descr="24.我的处方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5765"/>
            <a:ext cx="2624455" cy="4886960"/>
          </a:xfrm>
          <a:prstGeom prst="rect">
            <a:avLst/>
          </a:prstGeom>
        </p:spPr>
      </p:pic>
      <p:pic>
        <p:nvPicPr>
          <p:cNvPr id="9" name="图片 8" descr="25.我的处方详情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50" y="1676400"/>
            <a:ext cx="2624455" cy="4886325"/>
          </a:xfrm>
          <a:prstGeom prst="rect">
            <a:avLst/>
          </a:prstGeom>
        </p:spPr>
      </p:pic>
      <p:pic>
        <p:nvPicPr>
          <p:cNvPr id="10" name="图片 9" descr="26.我的问诊列表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25" y="1674495"/>
            <a:ext cx="2624455" cy="4907280"/>
          </a:xfrm>
          <a:prstGeom prst="rect">
            <a:avLst/>
          </a:prstGeom>
        </p:spPr>
      </p:pic>
      <p:pic>
        <p:nvPicPr>
          <p:cNvPr id="12" name="图片 11" descr="27点击问诊列表进入的详请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676400"/>
            <a:ext cx="2654935" cy="4943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问医生（视频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1.提交问诊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14170"/>
            <a:ext cx="2641600" cy="4939030"/>
          </a:xfrm>
          <a:prstGeom prst="rect">
            <a:avLst/>
          </a:prstGeom>
        </p:spPr>
      </p:pic>
      <p:pic>
        <p:nvPicPr>
          <p:cNvPr id="16" name="图片 15" descr="2.选择患者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615440"/>
            <a:ext cx="2640330" cy="4937760"/>
          </a:xfrm>
          <a:prstGeom prst="rect">
            <a:avLst/>
          </a:prstGeom>
        </p:spPr>
      </p:pic>
      <p:pic>
        <p:nvPicPr>
          <p:cNvPr id="17" name="图片 16" descr="3.选择推荐科室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21155"/>
            <a:ext cx="2640965" cy="4937125"/>
          </a:xfrm>
          <a:prstGeom prst="rect">
            <a:avLst/>
          </a:prstGeom>
        </p:spPr>
      </p:pic>
      <p:pic>
        <p:nvPicPr>
          <p:cNvPr id="18" name="图片 17" descr="4.进入医生列表页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5" y="1621155"/>
            <a:ext cx="2643505" cy="49422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问医生（视频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4.进入支付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95755"/>
            <a:ext cx="2641600" cy="4938395"/>
          </a:xfrm>
          <a:prstGeom prst="rect">
            <a:avLst/>
          </a:prstGeom>
        </p:spPr>
      </p:pic>
      <p:pic>
        <p:nvPicPr>
          <p:cNvPr id="5" name="图片 4" descr="5.1.0选择视频问诊进入预约时间页面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597660"/>
            <a:ext cx="2642870" cy="4896485"/>
          </a:xfrm>
          <a:prstGeom prst="rect">
            <a:avLst/>
          </a:prstGeom>
        </p:spPr>
      </p:pic>
      <p:pic>
        <p:nvPicPr>
          <p:cNvPr id="6" name="图片 5" descr="5.1.2填写视频问诊描述接听电话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505" y="1600200"/>
            <a:ext cx="2653665" cy="4962525"/>
          </a:xfrm>
          <a:prstGeom prst="rect">
            <a:avLst/>
          </a:prstGeom>
        </p:spPr>
      </p:pic>
      <p:pic>
        <p:nvPicPr>
          <p:cNvPr id="7" name="图片 6" descr="5.1.3视频问诊支付下单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5" y="1600835"/>
            <a:ext cx="2643505" cy="4943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问医生（视频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5.待支付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94485"/>
            <a:ext cx="2700020" cy="5048885"/>
          </a:xfrm>
          <a:prstGeom prst="rect">
            <a:avLst/>
          </a:prstGeom>
        </p:spPr>
      </p:pic>
      <p:pic>
        <p:nvPicPr>
          <p:cNvPr id="5" name="图片 4" descr="6.支付完成跳入我的问诊列表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890" y="1593850"/>
            <a:ext cx="2766060" cy="5171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795" y="1566545"/>
            <a:ext cx="2355850" cy="5104765"/>
          </a:xfrm>
          <a:prstGeom prst="rect">
            <a:avLst/>
          </a:prstGeom>
        </p:spPr>
      </p:pic>
      <p:pic>
        <p:nvPicPr>
          <p:cNvPr id="7" name="图片 6" descr="5.0.8发起追问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905" y="1593850"/>
            <a:ext cx="2640965" cy="4937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问医生（图文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1.点击首页问医生进入选择科室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00200"/>
            <a:ext cx="2646045" cy="4838700"/>
          </a:xfrm>
          <a:prstGeom prst="rect">
            <a:avLst/>
          </a:prstGeom>
        </p:spPr>
      </p:pic>
      <p:pic>
        <p:nvPicPr>
          <p:cNvPr id="16" name="图片 15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15" y="1599565"/>
            <a:ext cx="2645410" cy="5106035"/>
          </a:xfrm>
          <a:prstGeom prst="rect">
            <a:avLst/>
          </a:prstGeom>
        </p:spPr>
      </p:pic>
      <p:pic>
        <p:nvPicPr>
          <p:cNvPr id="18" name="图片 17" descr="2.进入医生列表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5" y="1600835"/>
            <a:ext cx="2658110" cy="4971415"/>
          </a:xfrm>
          <a:prstGeom prst="rect">
            <a:avLst/>
          </a:prstGeom>
        </p:spPr>
      </p:pic>
      <p:pic>
        <p:nvPicPr>
          <p:cNvPr id="19" name="图片 18" descr="4.选择问诊方式（需要按脑图增加问诊方式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440" y="1618615"/>
            <a:ext cx="2635885" cy="46869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问医生（图文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5.0.0选择图文问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00200"/>
            <a:ext cx="2625725" cy="4800600"/>
          </a:xfrm>
          <a:prstGeom prst="rect">
            <a:avLst/>
          </a:prstGeom>
        </p:spPr>
      </p:pic>
      <p:pic>
        <p:nvPicPr>
          <p:cNvPr id="5" name="图片 4" descr="5.0.1选择患者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608455"/>
            <a:ext cx="2639060" cy="4935220"/>
          </a:xfrm>
          <a:prstGeom prst="rect">
            <a:avLst/>
          </a:prstGeom>
        </p:spPr>
      </p:pic>
      <p:pic>
        <p:nvPicPr>
          <p:cNvPr id="6" name="图片 5" descr="5.0.2支付页面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9090"/>
            <a:ext cx="2653665" cy="4963160"/>
          </a:xfrm>
          <a:prstGeom prst="rect">
            <a:avLst/>
          </a:prstGeom>
        </p:spPr>
      </p:pic>
      <p:pic>
        <p:nvPicPr>
          <p:cNvPr id="7" name="图片 6" descr="5.0.3取消支付进入详情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5" y="1610995"/>
            <a:ext cx="2653665" cy="49612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问医生（图文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5.0.6跳入我的问诊列表（需修改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40" y="1604645"/>
            <a:ext cx="2641600" cy="4939030"/>
          </a:xfrm>
          <a:prstGeom prst="rect">
            <a:avLst/>
          </a:prstGeom>
        </p:spPr>
      </p:pic>
      <p:pic>
        <p:nvPicPr>
          <p:cNvPr id="7" name="图片 6" descr="5.0.7医生接诊回复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105" y="1598930"/>
            <a:ext cx="2647315" cy="4897120"/>
          </a:xfrm>
          <a:prstGeom prst="rect">
            <a:avLst/>
          </a:prstGeom>
        </p:spPr>
      </p:pic>
      <p:pic>
        <p:nvPicPr>
          <p:cNvPr id="12" name="图片 11" descr="5.0.4成功支付进入详情页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" y="1604645"/>
            <a:ext cx="2640330" cy="4891405"/>
          </a:xfrm>
          <a:prstGeom prst="rect">
            <a:avLst/>
          </a:prstGeom>
        </p:spPr>
      </p:pic>
      <p:pic>
        <p:nvPicPr>
          <p:cNvPr id="13" name="图片 12" descr="5.0.5同意订阅消息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715" y="1600200"/>
            <a:ext cx="2653030" cy="49149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0"/>
            <a:ext cx="12192000" cy="6872514"/>
          </a:xfrm>
          <a:prstGeom prst="rect">
            <a:avLst/>
          </a:prstGeom>
          <a:blipFill dpi="0" rotWithShape="1"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53"/>
          <p:cNvSpPr>
            <a:spLocks noChangeArrowheads="1"/>
          </p:cNvSpPr>
          <p:nvPr/>
        </p:nvSpPr>
        <p:spPr bwMode="auto">
          <a:xfrm flipH="1">
            <a:off x="0" y="0"/>
            <a:ext cx="5068592" cy="6872514"/>
          </a:xfrm>
          <a:custGeom>
            <a:avLst/>
            <a:gdLst>
              <a:gd name="connsiteX0" fmla="*/ 0 w 3657857"/>
              <a:gd name="connsiteY0" fmla="*/ 0 h 6858000"/>
              <a:gd name="connsiteX1" fmla="*/ 3657857 w 3657857"/>
              <a:gd name="connsiteY1" fmla="*/ 0 h 6858000"/>
              <a:gd name="connsiteX2" fmla="*/ 3657857 w 3657857"/>
              <a:gd name="connsiteY2" fmla="*/ 6858000 h 6858000"/>
              <a:gd name="connsiteX3" fmla="*/ 0 w 3657857"/>
              <a:gd name="connsiteY3" fmla="*/ 6858000 h 6858000"/>
              <a:gd name="connsiteX4" fmla="*/ 0 w 3657857"/>
              <a:gd name="connsiteY4" fmla="*/ 0 h 6858000"/>
              <a:gd name="connsiteX0-1" fmla="*/ 1538514 w 5196371"/>
              <a:gd name="connsiteY0-2" fmla="*/ 0 h 6872514"/>
              <a:gd name="connsiteX1-3" fmla="*/ 5196371 w 5196371"/>
              <a:gd name="connsiteY1-4" fmla="*/ 0 h 6872514"/>
              <a:gd name="connsiteX2-5" fmla="*/ 5196371 w 5196371"/>
              <a:gd name="connsiteY2-6" fmla="*/ 6858000 h 6872514"/>
              <a:gd name="connsiteX3-7" fmla="*/ 0 w 5196371"/>
              <a:gd name="connsiteY3-8" fmla="*/ 6872514 h 6872514"/>
              <a:gd name="connsiteX4-9" fmla="*/ 1538514 w 5196371"/>
              <a:gd name="connsiteY4-10" fmla="*/ 0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96371" h="6872514">
                <a:moveTo>
                  <a:pt x="1538514" y="0"/>
                </a:moveTo>
                <a:lnTo>
                  <a:pt x="5196371" y="0"/>
                </a:lnTo>
                <a:lnTo>
                  <a:pt x="5196371" y="6858000"/>
                </a:lnTo>
                <a:lnTo>
                  <a:pt x="0" y="6872514"/>
                </a:lnTo>
                <a:lnTo>
                  <a:pt x="1538514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4" name="Rectangle 53"/>
          <p:cNvSpPr>
            <a:spLocks noChangeArrowheads="1"/>
          </p:cNvSpPr>
          <p:nvPr/>
        </p:nvSpPr>
        <p:spPr bwMode="auto">
          <a:xfrm flipH="1">
            <a:off x="0" y="0"/>
            <a:ext cx="4901680" cy="6872514"/>
          </a:xfrm>
          <a:custGeom>
            <a:avLst/>
            <a:gdLst>
              <a:gd name="connsiteX0" fmla="*/ 0 w 3657857"/>
              <a:gd name="connsiteY0" fmla="*/ 0 h 6858000"/>
              <a:gd name="connsiteX1" fmla="*/ 3657857 w 3657857"/>
              <a:gd name="connsiteY1" fmla="*/ 0 h 6858000"/>
              <a:gd name="connsiteX2" fmla="*/ 3657857 w 3657857"/>
              <a:gd name="connsiteY2" fmla="*/ 6858000 h 6858000"/>
              <a:gd name="connsiteX3" fmla="*/ 0 w 3657857"/>
              <a:gd name="connsiteY3" fmla="*/ 6858000 h 6858000"/>
              <a:gd name="connsiteX4" fmla="*/ 0 w 3657857"/>
              <a:gd name="connsiteY4" fmla="*/ 0 h 6858000"/>
              <a:gd name="connsiteX0-1" fmla="*/ 1538514 w 5196371"/>
              <a:gd name="connsiteY0-2" fmla="*/ 0 h 6872514"/>
              <a:gd name="connsiteX1-3" fmla="*/ 5196371 w 5196371"/>
              <a:gd name="connsiteY1-4" fmla="*/ 0 h 6872514"/>
              <a:gd name="connsiteX2-5" fmla="*/ 5196371 w 5196371"/>
              <a:gd name="connsiteY2-6" fmla="*/ 6858000 h 6872514"/>
              <a:gd name="connsiteX3-7" fmla="*/ 0 w 5196371"/>
              <a:gd name="connsiteY3-8" fmla="*/ 6872514 h 6872514"/>
              <a:gd name="connsiteX4-9" fmla="*/ 1538514 w 5196371"/>
              <a:gd name="connsiteY4-10" fmla="*/ 0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96371" h="6872514">
                <a:moveTo>
                  <a:pt x="1538514" y="0"/>
                </a:moveTo>
                <a:lnTo>
                  <a:pt x="5196371" y="0"/>
                </a:lnTo>
                <a:lnTo>
                  <a:pt x="5196371" y="6858000"/>
                </a:lnTo>
                <a:lnTo>
                  <a:pt x="0" y="6872514"/>
                </a:lnTo>
                <a:lnTo>
                  <a:pt x="1538514" y="0"/>
                </a:lnTo>
                <a:close/>
              </a:path>
            </a:pathLst>
          </a:cu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flipH="1">
            <a:off x="6419339" y="4241800"/>
            <a:ext cx="3314682" cy="1857306"/>
            <a:chOff x="5284439" y="3206450"/>
            <a:chExt cx="6516818" cy="3651550"/>
          </a:xfrm>
        </p:grpSpPr>
        <p:sp>
          <p:nvSpPr>
            <p:cNvPr id="26" name="Freeform 142"/>
            <p:cNvSpPr/>
            <p:nvPr/>
          </p:nvSpPr>
          <p:spPr bwMode="auto">
            <a:xfrm>
              <a:off x="7035651" y="4756547"/>
              <a:ext cx="621134" cy="623869"/>
            </a:xfrm>
            <a:custGeom>
              <a:avLst/>
              <a:gdLst>
                <a:gd name="T0" fmla="*/ 227 w 227"/>
                <a:gd name="T1" fmla="*/ 72 h 228"/>
                <a:gd name="T2" fmla="*/ 155 w 227"/>
                <a:gd name="T3" fmla="*/ 72 h 228"/>
                <a:gd name="T4" fmla="*/ 155 w 227"/>
                <a:gd name="T5" fmla="*/ 0 h 228"/>
                <a:gd name="T6" fmla="*/ 72 w 227"/>
                <a:gd name="T7" fmla="*/ 0 h 228"/>
                <a:gd name="T8" fmla="*/ 72 w 227"/>
                <a:gd name="T9" fmla="*/ 72 h 228"/>
                <a:gd name="T10" fmla="*/ 0 w 227"/>
                <a:gd name="T11" fmla="*/ 72 h 228"/>
                <a:gd name="T12" fmla="*/ 0 w 227"/>
                <a:gd name="T13" fmla="*/ 155 h 228"/>
                <a:gd name="T14" fmla="*/ 72 w 227"/>
                <a:gd name="T15" fmla="*/ 155 h 228"/>
                <a:gd name="T16" fmla="*/ 72 w 227"/>
                <a:gd name="T17" fmla="*/ 228 h 228"/>
                <a:gd name="T18" fmla="*/ 155 w 227"/>
                <a:gd name="T19" fmla="*/ 228 h 228"/>
                <a:gd name="T20" fmla="*/ 155 w 227"/>
                <a:gd name="T21" fmla="*/ 155 h 228"/>
                <a:gd name="T22" fmla="*/ 227 w 227"/>
                <a:gd name="T23" fmla="*/ 155 h 228"/>
                <a:gd name="T24" fmla="*/ 227 w 227"/>
                <a:gd name="T25" fmla="*/ 7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28">
                  <a:moveTo>
                    <a:pt x="227" y="72"/>
                  </a:moveTo>
                  <a:lnTo>
                    <a:pt x="155" y="72"/>
                  </a:lnTo>
                  <a:lnTo>
                    <a:pt x="155" y="0"/>
                  </a:lnTo>
                  <a:lnTo>
                    <a:pt x="72" y="0"/>
                  </a:lnTo>
                  <a:lnTo>
                    <a:pt x="72" y="72"/>
                  </a:lnTo>
                  <a:lnTo>
                    <a:pt x="0" y="72"/>
                  </a:lnTo>
                  <a:lnTo>
                    <a:pt x="0" y="155"/>
                  </a:lnTo>
                  <a:lnTo>
                    <a:pt x="72" y="155"/>
                  </a:lnTo>
                  <a:lnTo>
                    <a:pt x="72" y="228"/>
                  </a:lnTo>
                  <a:lnTo>
                    <a:pt x="155" y="228"/>
                  </a:lnTo>
                  <a:lnTo>
                    <a:pt x="155" y="155"/>
                  </a:lnTo>
                  <a:lnTo>
                    <a:pt x="227" y="155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11010474" y="3206450"/>
              <a:ext cx="790783" cy="788046"/>
            </a:xfrm>
            <a:custGeom>
              <a:avLst/>
              <a:gdLst>
                <a:gd name="T0" fmla="*/ 289 w 289"/>
                <a:gd name="T1" fmla="*/ 91 h 288"/>
                <a:gd name="T2" fmla="*/ 197 w 289"/>
                <a:gd name="T3" fmla="*/ 91 h 288"/>
                <a:gd name="T4" fmla="*/ 197 w 289"/>
                <a:gd name="T5" fmla="*/ 0 h 288"/>
                <a:gd name="T6" fmla="*/ 92 w 289"/>
                <a:gd name="T7" fmla="*/ 0 h 288"/>
                <a:gd name="T8" fmla="*/ 92 w 289"/>
                <a:gd name="T9" fmla="*/ 91 h 288"/>
                <a:gd name="T10" fmla="*/ 0 w 289"/>
                <a:gd name="T11" fmla="*/ 91 h 288"/>
                <a:gd name="T12" fmla="*/ 0 w 289"/>
                <a:gd name="T13" fmla="*/ 197 h 288"/>
                <a:gd name="T14" fmla="*/ 92 w 289"/>
                <a:gd name="T15" fmla="*/ 197 h 288"/>
                <a:gd name="T16" fmla="*/ 92 w 289"/>
                <a:gd name="T17" fmla="*/ 288 h 288"/>
                <a:gd name="T18" fmla="*/ 197 w 289"/>
                <a:gd name="T19" fmla="*/ 288 h 288"/>
                <a:gd name="T20" fmla="*/ 197 w 289"/>
                <a:gd name="T21" fmla="*/ 197 h 288"/>
                <a:gd name="T22" fmla="*/ 289 w 289"/>
                <a:gd name="T23" fmla="*/ 197 h 288"/>
                <a:gd name="T24" fmla="*/ 289 w 289"/>
                <a:gd name="T25" fmla="*/ 9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9" h="288">
                  <a:moveTo>
                    <a:pt x="289" y="91"/>
                  </a:moveTo>
                  <a:lnTo>
                    <a:pt x="197" y="91"/>
                  </a:lnTo>
                  <a:lnTo>
                    <a:pt x="197" y="0"/>
                  </a:lnTo>
                  <a:lnTo>
                    <a:pt x="92" y="0"/>
                  </a:lnTo>
                  <a:lnTo>
                    <a:pt x="92" y="91"/>
                  </a:lnTo>
                  <a:lnTo>
                    <a:pt x="0" y="91"/>
                  </a:lnTo>
                  <a:lnTo>
                    <a:pt x="0" y="197"/>
                  </a:lnTo>
                  <a:lnTo>
                    <a:pt x="92" y="197"/>
                  </a:lnTo>
                  <a:lnTo>
                    <a:pt x="92" y="288"/>
                  </a:lnTo>
                  <a:lnTo>
                    <a:pt x="197" y="288"/>
                  </a:lnTo>
                  <a:lnTo>
                    <a:pt x="197" y="197"/>
                  </a:lnTo>
                  <a:lnTo>
                    <a:pt x="289" y="197"/>
                  </a:lnTo>
                  <a:lnTo>
                    <a:pt x="289" y="91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44"/>
            <p:cNvSpPr/>
            <p:nvPr/>
          </p:nvSpPr>
          <p:spPr bwMode="auto">
            <a:xfrm>
              <a:off x="9076908" y="3393885"/>
              <a:ext cx="415913" cy="413177"/>
            </a:xfrm>
            <a:custGeom>
              <a:avLst/>
              <a:gdLst>
                <a:gd name="T0" fmla="*/ 152 w 152"/>
                <a:gd name="T1" fmla="*/ 48 h 151"/>
                <a:gd name="T2" fmla="*/ 103 w 152"/>
                <a:gd name="T3" fmla="*/ 48 h 151"/>
                <a:gd name="T4" fmla="*/ 103 w 152"/>
                <a:gd name="T5" fmla="*/ 0 h 151"/>
                <a:gd name="T6" fmla="*/ 48 w 152"/>
                <a:gd name="T7" fmla="*/ 0 h 151"/>
                <a:gd name="T8" fmla="*/ 48 w 152"/>
                <a:gd name="T9" fmla="*/ 48 h 151"/>
                <a:gd name="T10" fmla="*/ 0 w 152"/>
                <a:gd name="T11" fmla="*/ 48 h 151"/>
                <a:gd name="T12" fmla="*/ 0 w 152"/>
                <a:gd name="T13" fmla="*/ 104 h 151"/>
                <a:gd name="T14" fmla="*/ 48 w 152"/>
                <a:gd name="T15" fmla="*/ 104 h 151"/>
                <a:gd name="T16" fmla="*/ 48 w 152"/>
                <a:gd name="T17" fmla="*/ 151 h 151"/>
                <a:gd name="T18" fmla="*/ 103 w 152"/>
                <a:gd name="T19" fmla="*/ 151 h 151"/>
                <a:gd name="T20" fmla="*/ 103 w 152"/>
                <a:gd name="T21" fmla="*/ 104 h 151"/>
                <a:gd name="T22" fmla="*/ 152 w 152"/>
                <a:gd name="T23" fmla="*/ 104 h 151"/>
                <a:gd name="T24" fmla="*/ 152 w 152"/>
                <a:gd name="T25" fmla="*/ 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1">
                  <a:moveTo>
                    <a:pt x="152" y="48"/>
                  </a:moveTo>
                  <a:lnTo>
                    <a:pt x="103" y="48"/>
                  </a:lnTo>
                  <a:lnTo>
                    <a:pt x="103" y="0"/>
                  </a:lnTo>
                  <a:lnTo>
                    <a:pt x="48" y="0"/>
                  </a:lnTo>
                  <a:lnTo>
                    <a:pt x="48" y="48"/>
                  </a:lnTo>
                  <a:lnTo>
                    <a:pt x="0" y="48"/>
                  </a:lnTo>
                  <a:lnTo>
                    <a:pt x="0" y="104"/>
                  </a:lnTo>
                  <a:lnTo>
                    <a:pt x="48" y="104"/>
                  </a:lnTo>
                  <a:lnTo>
                    <a:pt x="48" y="151"/>
                  </a:lnTo>
                  <a:lnTo>
                    <a:pt x="103" y="151"/>
                  </a:lnTo>
                  <a:lnTo>
                    <a:pt x="103" y="104"/>
                  </a:lnTo>
                  <a:lnTo>
                    <a:pt x="152" y="104"/>
                  </a:lnTo>
                  <a:lnTo>
                    <a:pt x="152" y="48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45"/>
            <p:cNvSpPr/>
            <p:nvPr/>
          </p:nvSpPr>
          <p:spPr bwMode="auto">
            <a:xfrm>
              <a:off x="9388842" y="4824954"/>
              <a:ext cx="883816" cy="886551"/>
            </a:xfrm>
            <a:custGeom>
              <a:avLst/>
              <a:gdLst>
                <a:gd name="T0" fmla="*/ 323 w 323"/>
                <a:gd name="T1" fmla="*/ 102 h 324"/>
                <a:gd name="T2" fmla="*/ 221 w 323"/>
                <a:gd name="T3" fmla="*/ 102 h 324"/>
                <a:gd name="T4" fmla="*/ 221 w 323"/>
                <a:gd name="T5" fmla="*/ 0 h 324"/>
                <a:gd name="T6" fmla="*/ 102 w 323"/>
                <a:gd name="T7" fmla="*/ 0 h 324"/>
                <a:gd name="T8" fmla="*/ 102 w 323"/>
                <a:gd name="T9" fmla="*/ 102 h 324"/>
                <a:gd name="T10" fmla="*/ 0 w 323"/>
                <a:gd name="T11" fmla="*/ 102 h 324"/>
                <a:gd name="T12" fmla="*/ 0 w 323"/>
                <a:gd name="T13" fmla="*/ 221 h 324"/>
                <a:gd name="T14" fmla="*/ 102 w 323"/>
                <a:gd name="T15" fmla="*/ 221 h 324"/>
                <a:gd name="T16" fmla="*/ 102 w 323"/>
                <a:gd name="T17" fmla="*/ 324 h 324"/>
                <a:gd name="T18" fmla="*/ 221 w 323"/>
                <a:gd name="T19" fmla="*/ 324 h 324"/>
                <a:gd name="T20" fmla="*/ 221 w 323"/>
                <a:gd name="T21" fmla="*/ 221 h 324"/>
                <a:gd name="T22" fmla="*/ 323 w 323"/>
                <a:gd name="T23" fmla="*/ 221 h 324"/>
                <a:gd name="T24" fmla="*/ 323 w 323"/>
                <a:gd name="T25" fmla="*/ 10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324">
                  <a:moveTo>
                    <a:pt x="323" y="102"/>
                  </a:moveTo>
                  <a:lnTo>
                    <a:pt x="221" y="102"/>
                  </a:lnTo>
                  <a:lnTo>
                    <a:pt x="221" y="0"/>
                  </a:lnTo>
                  <a:lnTo>
                    <a:pt x="102" y="0"/>
                  </a:lnTo>
                  <a:lnTo>
                    <a:pt x="102" y="102"/>
                  </a:lnTo>
                  <a:lnTo>
                    <a:pt x="0" y="102"/>
                  </a:lnTo>
                  <a:lnTo>
                    <a:pt x="0" y="221"/>
                  </a:lnTo>
                  <a:lnTo>
                    <a:pt x="102" y="221"/>
                  </a:lnTo>
                  <a:lnTo>
                    <a:pt x="102" y="324"/>
                  </a:lnTo>
                  <a:lnTo>
                    <a:pt x="221" y="324"/>
                  </a:lnTo>
                  <a:lnTo>
                    <a:pt x="221" y="221"/>
                  </a:lnTo>
                  <a:lnTo>
                    <a:pt x="323" y="221"/>
                  </a:lnTo>
                  <a:lnTo>
                    <a:pt x="323" y="10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46"/>
            <p:cNvSpPr/>
            <p:nvPr/>
          </p:nvSpPr>
          <p:spPr bwMode="auto">
            <a:xfrm>
              <a:off x="5284439" y="3969872"/>
              <a:ext cx="621134" cy="623869"/>
            </a:xfrm>
            <a:custGeom>
              <a:avLst/>
              <a:gdLst>
                <a:gd name="T0" fmla="*/ 227 w 227"/>
                <a:gd name="T1" fmla="*/ 72 h 228"/>
                <a:gd name="T2" fmla="*/ 155 w 227"/>
                <a:gd name="T3" fmla="*/ 72 h 228"/>
                <a:gd name="T4" fmla="*/ 155 w 227"/>
                <a:gd name="T5" fmla="*/ 0 h 228"/>
                <a:gd name="T6" fmla="*/ 71 w 227"/>
                <a:gd name="T7" fmla="*/ 0 h 228"/>
                <a:gd name="T8" fmla="*/ 71 w 227"/>
                <a:gd name="T9" fmla="*/ 72 h 228"/>
                <a:gd name="T10" fmla="*/ 0 w 227"/>
                <a:gd name="T11" fmla="*/ 72 h 228"/>
                <a:gd name="T12" fmla="*/ 0 w 227"/>
                <a:gd name="T13" fmla="*/ 155 h 228"/>
                <a:gd name="T14" fmla="*/ 71 w 227"/>
                <a:gd name="T15" fmla="*/ 155 h 228"/>
                <a:gd name="T16" fmla="*/ 71 w 227"/>
                <a:gd name="T17" fmla="*/ 228 h 228"/>
                <a:gd name="T18" fmla="*/ 155 w 227"/>
                <a:gd name="T19" fmla="*/ 228 h 228"/>
                <a:gd name="T20" fmla="*/ 155 w 227"/>
                <a:gd name="T21" fmla="*/ 155 h 228"/>
                <a:gd name="T22" fmla="*/ 227 w 227"/>
                <a:gd name="T23" fmla="*/ 155 h 228"/>
                <a:gd name="T24" fmla="*/ 227 w 227"/>
                <a:gd name="T25" fmla="*/ 7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28">
                  <a:moveTo>
                    <a:pt x="227" y="72"/>
                  </a:moveTo>
                  <a:lnTo>
                    <a:pt x="155" y="72"/>
                  </a:lnTo>
                  <a:lnTo>
                    <a:pt x="155" y="0"/>
                  </a:lnTo>
                  <a:lnTo>
                    <a:pt x="71" y="0"/>
                  </a:lnTo>
                  <a:lnTo>
                    <a:pt x="71" y="72"/>
                  </a:lnTo>
                  <a:lnTo>
                    <a:pt x="0" y="72"/>
                  </a:lnTo>
                  <a:lnTo>
                    <a:pt x="0" y="155"/>
                  </a:lnTo>
                  <a:lnTo>
                    <a:pt x="71" y="155"/>
                  </a:lnTo>
                  <a:lnTo>
                    <a:pt x="71" y="228"/>
                  </a:lnTo>
                  <a:lnTo>
                    <a:pt x="155" y="228"/>
                  </a:lnTo>
                  <a:lnTo>
                    <a:pt x="155" y="155"/>
                  </a:lnTo>
                  <a:lnTo>
                    <a:pt x="227" y="155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47"/>
            <p:cNvSpPr/>
            <p:nvPr/>
          </p:nvSpPr>
          <p:spPr bwMode="auto">
            <a:xfrm>
              <a:off x="5714034" y="4362524"/>
              <a:ext cx="1280574" cy="1803201"/>
            </a:xfrm>
            <a:custGeom>
              <a:avLst/>
              <a:gdLst>
                <a:gd name="T0" fmla="*/ 184 w 407"/>
                <a:gd name="T1" fmla="*/ 43 h 572"/>
                <a:gd name="T2" fmla="*/ 231 w 407"/>
                <a:gd name="T3" fmla="*/ 14 h 572"/>
                <a:gd name="T4" fmla="*/ 259 w 407"/>
                <a:gd name="T5" fmla="*/ 115 h 572"/>
                <a:gd name="T6" fmla="*/ 283 w 407"/>
                <a:gd name="T7" fmla="*/ 119 h 572"/>
                <a:gd name="T8" fmla="*/ 300 w 407"/>
                <a:gd name="T9" fmla="*/ 312 h 572"/>
                <a:gd name="T10" fmla="*/ 405 w 407"/>
                <a:gd name="T11" fmla="*/ 447 h 572"/>
                <a:gd name="T12" fmla="*/ 231 w 407"/>
                <a:gd name="T13" fmla="*/ 461 h 572"/>
                <a:gd name="T14" fmla="*/ 61 w 407"/>
                <a:gd name="T15" fmla="*/ 396 h 572"/>
                <a:gd name="T16" fmla="*/ 47 w 407"/>
                <a:gd name="T17" fmla="*/ 89 h 572"/>
                <a:gd name="T18" fmla="*/ 184 w 407"/>
                <a:gd name="T19" fmla="*/ 4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572">
                  <a:moveTo>
                    <a:pt x="184" y="43"/>
                  </a:moveTo>
                  <a:cubicBezTo>
                    <a:pt x="184" y="43"/>
                    <a:pt x="198" y="0"/>
                    <a:pt x="231" y="14"/>
                  </a:cubicBezTo>
                  <a:cubicBezTo>
                    <a:pt x="264" y="28"/>
                    <a:pt x="278" y="66"/>
                    <a:pt x="259" y="115"/>
                  </a:cubicBezTo>
                  <a:cubicBezTo>
                    <a:pt x="259" y="115"/>
                    <a:pt x="280" y="99"/>
                    <a:pt x="283" y="119"/>
                  </a:cubicBezTo>
                  <a:cubicBezTo>
                    <a:pt x="286" y="140"/>
                    <a:pt x="236" y="261"/>
                    <a:pt x="300" y="312"/>
                  </a:cubicBezTo>
                  <a:cubicBezTo>
                    <a:pt x="365" y="363"/>
                    <a:pt x="407" y="434"/>
                    <a:pt x="405" y="447"/>
                  </a:cubicBezTo>
                  <a:cubicBezTo>
                    <a:pt x="403" y="460"/>
                    <a:pt x="321" y="572"/>
                    <a:pt x="231" y="461"/>
                  </a:cubicBezTo>
                  <a:cubicBezTo>
                    <a:pt x="141" y="350"/>
                    <a:pt x="79" y="423"/>
                    <a:pt x="61" y="396"/>
                  </a:cubicBezTo>
                  <a:cubicBezTo>
                    <a:pt x="44" y="368"/>
                    <a:pt x="0" y="141"/>
                    <a:pt x="47" y="89"/>
                  </a:cubicBezTo>
                  <a:cubicBezTo>
                    <a:pt x="94" y="37"/>
                    <a:pt x="184" y="43"/>
                    <a:pt x="184" y="43"/>
                  </a:cubicBez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48"/>
            <p:cNvSpPr/>
            <p:nvPr/>
          </p:nvSpPr>
          <p:spPr bwMode="auto">
            <a:xfrm>
              <a:off x="6482925" y="4937140"/>
              <a:ext cx="571881" cy="798990"/>
            </a:xfrm>
            <a:custGeom>
              <a:avLst/>
              <a:gdLst>
                <a:gd name="T0" fmla="*/ 182 w 182"/>
                <a:gd name="T1" fmla="*/ 124 h 253"/>
                <a:gd name="T2" fmla="*/ 71 w 182"/>
                <a:gd name="T3" fmla="*/ 37 h 253"/>
                <a:gd name="T4" fmla="*/ 75 w 182"/>
                <a:gd name="T5" fmla="*/ 190 h 253"/>
                <a:gd name="T6" fmla="*/ 144 w 182"/>
                <a:gd name="T7" fmla="*/ 253 h 253"/>
                <a:gd name="T8" fmla="*/ 182 w 182"/>
                <a:gd name="T9" fmla="*/ 12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53">
                  <a:moveTo>
                    <a:pt x="182" y="124"/>
                  </a:moveTo>
                  <a:cubicBezTo>
                    <a:pt x="182" y="124"/>
                    <a:pt x="142" y="0"/>
                    <a:pt x="71" y="37"/>
                  </a:cubicBezTo>
                  <a:cubicBezTo>
                    <a:pt x="0" y="74"/>
                    <a:pt x="41" y="163"/>
                    <a:pt x="75" y="190"/>
                  </a:cubicBezTo>
                  <a:cubicBezTo>
                    <a:pt x="110" y="216"/>
                    <a:pt x="144" y="253"/>
                    <a:pt x="144" y="253"/>
                  </a:cubicBezTo>
                  <a:lnTo>
                    <a:pt x="182" y="124"/>
                  </a:ln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49"/>
            <p:cNvSpPr/>
            <p:nvPr/>
          </p:nvSpPr>
          <p:spPr bwMode="auto">
            <a:xfrm>
              <a:off x="5807067" y="4231183"/>
              <a:ext cx="1767630" cy="2626817"/>
            </a:xfrm>
            <a:custGeom>
              <a:avLst/>
              <a:gdLst>
                <a:gd name="T0" fmla="*/ 335 w 561"/>
                <a:gd name="T1" fmla="*/ 452 h 833"/>
                <a:gd name="T2" fmla="*/ 261 w 561"/>
                <a:gd name="T3" fmla="*/ 326 h 833"/>
                <a:gd name="T4" fmla="*/ 380 w 561"/>
                <a:gd name="T5" fmla="*/ 302 h 833"/>
                <a:gd name="T6" fmla="*/ 511 w 561"/>
                <a:gd name="T7" fmla="*/ 439 h 833"/>
                <a:gd name="T8" fmla="*/ 546 w 561"/>
                <a:gd name="T9" fmla="*/ 693 h 833"/>
                <a:gd name="T10" fmla="*/ 530 w 561"/>
                <a:gd name="T11" fmla="*/ 833 h 833"/>
                <a:gd name="T12" fmla="*/ 322 w 561"/>
                <a:gd name="T13" fmla="*/ 833 h 833"/>
                <a:gd name="T14" fmla="*/ 245 w 561"/>
                <a:gd name="T15" fmla="*/ 661 h 833"/>
                <a:gd name="T16" fmla="*/ 35 w 561"/>
                <a:gd name="T17" fmla="*/ 443 h 833"/>
                <a:gd name="T18" fmla="*/ 6 w 561"/>
                <a:gd name="T19" fmla="*/ 184 h 833"/>
                <a:gd name="T20" fmla="*/ 124 w 561"/>
                <a:gd name="T21" fmla="*/ 2 h 833"/>
                <a:gd name="T22" fmla="*/ 176 w 561"/>
                <a:gd name="T23" fmla="*/ 80 h 833"/>
                <a:gd name="T24" fmla="*/ 161 w 561"/>
                <a:gd name="T25" fmla="*/ 278 h 833"/>
                <a:gd name="T26" fmla="*/ 335 w 561"/>
                <a:gd name="T27" fmla="*/ 45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1" h="833">
                  <a:moveTo>
                    <a:pt x="335" y="452"/>
                  </a:moveTo>
                  <a:cubicBezTo>
                    <a:pt x="335" y="452"/>
                    <a:pt x="263" y="389"/>
                    <a:pt x="261" y="326"/>
                  </a:cubicBezTo>
                  <a:cubicBezTo>
                    <a:pt x="259" y="263"/>
                    <a:pt x="346" y="221"/>
                    <a:pt x="380" y="302"/>
                  </a:cubicBezTo>
                  <a:cubicBezTo>
                    <a:pt x="415" y="382"/>
                    <a:pt x="461" y="393"/>
                    <a:pt x="511" y="439"/>
                  </a:cubicBezTo>
                  <a:cubicBezTo>
                    <a:pt x="561" y="485"/>
                    <a:pt x="559" y="639"/>
                    <a:pt x="546" y="693"/>
                  </a:cubicBezTo>
                  <a:cubicBezTo>
                    <a:pt x="533" y="748"/>
                    <a:pt x="530" y="833"/>
                    <a:pt x="530" y="833"/>
                  </a:cubicBezTo>
                  <a:cubicBezTo>
                    <a:pt x="322" y="833"/>
                    <a:pt x="322" y="833"/>
                    <a:pt x="322" y="833"/>
                  </a:cubicBezTo>
                  <a:cubicBezTo>
                    <a:pt x="322" y="833"/>
                    <a:pt x="282" y="689"/>
                    <a:pt x="245" y="661"/>
                  </a:cubicBezTo>
                  <a:cubicBezTo>
                    <a:pt x="208" y="632"/>
                    <a:pt x="32" y="519"/>
                    <a:pt x="35" y="443"/>
                  </a:cubicBezTo>
                  <a:cubicBezTo>
                    <a:pt x="37" y="367"/>
                    <a:pt x="13" y="284"/>
                    <a:pt x="6" y="184"/>
                  </a:cubicBezTo>
                  <a:cubicBezTo>
                    <a:pt x="0" y="84"/>
                    <a:pt x="82" y="4"/>
                    <a:pt x="124" y="2"/>
                  </a:cubicBezTo>
                  <a:cubicBezTo>
                    <a:pt x="165" y="0"/>
                    <a:pt x="195" y="39"/>
                    <a:pt x="176" y="80"/>
                  </a:cubicBezTo>
                  <a:cubicBezTo>
                    <a:pt x="156" y="121"/>
                    <a:pt x="130" y="191"/>
                    <a:pt x="161" y="278"/>
                  </a:cubicBezTo>
                  <a:cubicBezTo>
                    <a:pt x="191" y="365"/>
                    <a:pt x="335" y="452"/>
                    <a:pt x="335" y="452"/>
                  </a:cubicBezTo>
                  <a:close/>
                </a:path>
              </a:pathLst>
            </a:custGeom>
            <a:solidFill>
              <a:srgbClr val="FCE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0"/>
            <p:cNvSpPr/>
            <p:nvPr/>
          </p:nvSpPr>
          <p:spPr bwMode="auto">
            <a:xfrm>
              <a:off x="6285913" y="4370734"/>
              <a:ext cx="309199" cy="935804"/>
            </a:xfrm>
            <a:custGeom>
              <a:avLst/>
              <a:gdLst>
                <a:gd name="T0" fmla="*/ 38 w 98"/>
                <a:gd name="T1" fmla="*/ 9 h 297"/>
                <a:gd name="T2" fmla="*/ 17 w 98"/>
                <a:gd name="T3" fmla="*/ 101 h 297"/>
                <a:gd name="T4" fmla="*/ 25 w 98"/>
                <a:gd name="T5" fmla="*/ 240 h 297"/>
                <a:gd name="T6" fmla="*/ 64 w 98"/>
                <a:gd name="T7" fmla="*/ 297 h 297"/>
                <a:gd name="T8" fmla="*/ 71 w 98"/>
                <a:gd name="T9" fmla="*/ 138 h 297"/>
                <a:gd name="T10" fmla="*/ 76 w 98"/>
                <a:gd name="T11" fmla="*/ 31 h 297"/>
                <a:gd name="T12" fmla="*/ 38 w 98"/>
                <a:gd name="T13" fmla="*/ 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97">
                  <a:moveTo>
                    <a:pt x="38" y="9"/>
                  </a:moveTo>
                  <a:cubicBezTo>
                    <a:pt x="38" y="9"/>
                    <a:pt x="45" y="35"/>
                    <a:pt x="17" y="101"/>
                  </a:cubicBezTo>
                  <a:cubicBezTo>
                    <a:pt x="0" y="144"/>
                    <a:pt x="11" y="203"/>
                    <a:pt x="25" y="240"/>
                  </a:cubicBezTo>
                  <a:cubicBezTo>
                    <a:pt x="39" y="277"/>
                    <a:pt x="64" y="297"/>
                    <a:pt x="64" y="297"/>
                  </a:cubicBezTo>
                  <a:cubicBezTo>
                    <a:pt x="64" y="297"/>
                    <a:pt x="55" y="176"/>
                    <a:pt x="71" y="138"/>
                  </a:cubicBezTo>
                  <a:cubicBezTo>
                    <a:pt x="86" y="100"/>
                    <a:pt x="98" y="61"/>
                    <a:pt x="76" y="31"/>
                  </a:cubicBezTo>
                  <a:cubicBezTo>
                    <a:pt x="54" y="0"/>
                    <a:pt x="38" y="9"/>
                    <a:pt x="38" y="9"/>
                  </a:cubicBezTo>
                  <a:close/>
                </a:path>
              </a:pathLst>
            </a:custGeom>
            <a:solidFill>
              <a:srgbClr val="FB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1"/>
            <p:cNvSpPr/>
            <p:nvPr/>
          </p:nvSpPr>
          <p:spPr bwMode="auto">
            <a:xfrm>
              <a:off x="8444830" y="4362524"/>
              <a:ext cx="1283311" cy="1803201"/>
            </a:xfrm>
            <a:custGeom>
              <a:avLst/>
              <a:gdLst>
                <a:gd name="T0" fmla="*/ 223 w 407"/>
                <a:gd name="T1" fmla="*/ 43 h 572"/>
                <a:gd name="T2" fmla="*/ 176 w 407"/>
                <a:gd name="T3" fmla="*/ 14 h 572"/>
                <a:gd name="T4" fmla="*/ 148 w 407"/>
                <a:gd name="T5" fmla="*/ 115 h 572"/>
                <a:gd name="T6" fmla="*/ 124 w 407"/>
                <a:gd name="T7" fmla="*/ 119 h 572"/>
                <a:gd name="T8" fmla="*/ 106 w 407"/>
                <a:gd name="T9" fmla="*/ 312 h 572"/>
                <a:gd name="T10" fmla="*/ 2 w 407"/>
                <a:gd name="T11" fmla="*/ 447 h 572"/>
                <a:gd name="T12" fmla="*/ 176 w 407"/>
                <a:gd name="T13" fmla="*/ 461 h 572"/>
                <a:gd name="T14" fmla="*/ 346 w 407"/>
                <a:gd name="T15" fmla="*/ 396 h 572"/>
                <a:gd name="T16" fmla="*/ 360 w 407"/>
                <a:gd name="T17" fmla="*/ 89 h 572"/>
                <a:gd name="T18" fmla="*/ 223 w 407"/>
                <a:gd name="T19" fmla="*/ 4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572">
                  <a:moveTo>
                    <a:pt x="223" y="43"/>
                  </a:moveTo>
                  <a:cubicBezTo>
                    <a:pt x="223" y="43"/>
                    <a:pt x="209" y="0"/>
                    <a:pt x="176" y="14"/>
                  </a:cubicBezTo>
                  <a:cubicBezTo>
                    <a:pt x="143" y="28"/>
                    <a:pt x="129" y="66"/>
                    <a:pt x="148" y="115"/>
                  </a:cubicBezTo>
                  <a:cubicBezTo>
                    <a:pt x="148" y="115"/>
                    <a:pt x="127" y="99"/>
                    <a:pt x="124" y="119"/>
                  </a:cubicBezTo>
                  <a:cubicBezTo>
                    <a:pt x="121" y="140"/>
                    <a:pt x="171" y="261"/>
                    <a:pt x="106" y="312"/>
                  </a:cubicBezTo>
                  <a:cubicBezTo>
                    <a:pt x="42" y="363"/>
                    <a:pt x="0" y="434"/>
                    <a:pt x="2" y="447"/>
                  </a:cubicBezTo>
                  <a:cubicBezTo>
                    <a:pt x="4" y="460"/>
                    <a:pt x="86" y="572"/>
                    <a:pt x="176" y="461"/>
                  </a:cubicBezTo>
                  <a:cubicBezTo>
                    <a:pt x="266" y="350"/>
                    <a:pt x="328" y="423"/>
                    <a:pt x="346" y="396"/>
                  </a:cubicBezTo>
                  <a:cubicBezTo>
                    <a:pt x="363" y="368"/>
                    <a:pt x="407" y="141"/>
                    <a:pt x="360" y="89"/>
                  </a:cubicBezTo>
                  <a:cubicBezTo>
                    <a:pt x="313" y="37"/>
                    <a:pt x="223" y="43"/>
                    <a:pt x="223" y="43"/>
                  </a:cubicBez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52"/>
            <p:cNvSpPr/>
            <p:nvPr/>
          </p:nvSpPr>
          <p:spPr bwMode="auto">
            <a:xfrm>
              <a:off x="8384633" y="4937140"/>
              <a:ext cx="574616" cy="798990"/>
            </a:xfrm>
            <a:custGeom>
              <a:avLst/>
              <a:gdLst>
                <a:gd name="T0" fmla="*/ 0 w 182"/>
                <a:gd name="T1" fmla="*/ 124 h 253"/>
                <a:gd name="T2" fmla="*/ 111 w 182"/>
                <a:gd name="T3" fmla="*/ 37 h 253"/>
                <a:gd name="T4" fmla="*/ 107 w 182"/>
                <a:gd name="T5" fmla="*/ 190 h 253"/>
                <a:gd name="T6" fmla="*/ 38 w 182"/>
                <a:gd name="T7" fmla="*/ 253 h 253"/>
                <a:gd name="T8" fmla="*/ 0 w 182"/>
                <a:gd name="T9" fmla="*/ 12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53">
                  <a:moveTo>
                    <a:pt x="0" y="124"/>
                  </a:moveTo>
                  <a:cubicBezTo>
                    <a:pt x="0" y="124"/>
                    <a:pt x="40" y="0"/>
                    <a:pt x="111" y="37"/>
                  </a:cubicBezTo>
                  <a:cubicBezTo>
                    <a:pt x="182" y="74"/>
                    <a:pt x="141" y="163"/>
                    <a:pt x="107" y="190"/>
                  </a:cubicBezTo>
                  <a:cubicBezTo>
                    <a:pt x="72" y="216"/>
                    <a:pt x="38" y="253"/>
                    <a:pt x="38" y="253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53"/>
            <p:cNvSpPr/>
            <p:nvPr/>
          </p:nvSpPr>
          <p:spPr bwMode="auto">
            <a:xfrm>
              <a:off x="7864741" y="4231183"/>
              <a:ext cx="1767630" cy="2626817"/>
            </a:xfrm>
            <a:custGeom>
              <a:avLst/>
              <a:gdLst>
                <a:gd name="T0" fmla="*/ 226 w 561"/>
                <a:gd name="T1" fmla="*/ 452 h 833"/>
                <a:gd name="T2" fmla="*/ 300 w 561"/>
                <a:gd name="T3" fmla="*/ 326 h 833"/>
                <a:gd name="T4" fmla="*/ 181 w 561"/>
                <a:gd name="T5" fmla="*/ 302 h 833"/>
                <a:gd name="T6" fmla="*/ 50 w 561"/>
                <a:gd name="T7" fmla="*/ 439 h 833"/>
                <a:gd name="T8" fmla="*/ 15 w 561"/>
                <a:gd name="T9" fmla="*/ 693 h 833"/>
                <a:gd name="T10" fmla="*/ 31 w 561"/>
                <a:gd name="T11" fmla="*/ 833 h 833"/>
                <a:gd name="T12" fmla="*/ 239 w 561"/>
                <a:gd name="T13" fmla="*/ 833 h 833"/>
                <a:gd name="T14" fmla="*/ 315 w 561"/>
                <a:gd name="T15" fmla="*/ 661 h 833"/>
                <a:gd name="T16" fmla="*/ 526 w 561"/>
                <a:gd name="T17" fmla="*/ 443 h 833"/>
                <a:gd name="T18" fmla="*/ 555 w 561"/>
                <a:gd name="T19" fmla="*/ 184 h 833"/>
                <a:gd name="T20" fmla="*/ 437 w 561"/>
                <a:gd name="T21" fmla="*/ 2 h 833"/>
                <a:gd name="T22" fmla="*/ 385 w 561"/>
                <a:gd name="T23" fmla="*/ 80 h 833"/>
                <a:gd name="T24" fmla="*/ 400 w 561"/>
                <a:gd name="T25" fmla="*/ 278 h 833"/>
                <a:gd name="T26" fmla="*/ 226 w 561"/>
                <a:gd name="T27" fmla="*/ 45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1" h="833">
                  <a:moveTo>
                    <a:pt x="226" y="452"/>
                  </a:moveTo>
                  <a:cubicBezTo>
                    <a:pt x="226" y="452"/>
                    <a:pt x="298" y="389"/>
                    <a:pt x="300" y="326"/>
                  </a:cubicBezTo>
                  <a:cubicBezTo>
                    <a:pt x="302" y="263"/>
                    <a:pt x="215" y="221"/>
                    <a:pt x="181" y="302"/>
                  </a:cubicBezTo>
                  <a:cubicBezTo>
                    <a:pt x="146" y="382"/>
                    <a:pt x="100" y="393"/>
                    <a:pt x="50" y="439"/>
                  </a:cubicBezTo>
                  <a:cubicBezTo>
                    <a:pt x="0" y="485"/>
                    <a:pt x="2" y="639"/>
                    <a:pt x="15" y="693"/>
                  </a:cubicBezTo>
                  <a:cubicBezTo>
                    <a:pt x="28" y="748"/>
                    <a:pt x="31" y="833"/>
                    <a:pt x="31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39" y="833"/>
                    <a:pt x="278" y="689"/>
                    <a:pt x="315" y="661"/>
                  </a:cubicBezTo>
                  <a:cubicBezTo>
                    <a:pt x="352" y="632"/>
                    <a:pt x="529" y="519"/>
                    <a:pt x="526" y="443"/>
                  </a:cubicBezTo>
                  <a:cubicBezTo>
                    <a:pt x="524" y="367"/>
                    <a:pt x="548" y="284"/>
                    <a:pt x="555" y="184"/>
                  </a:cubicBezTo>
                  <a:cubicBezTo>
                    <a:pt x="561" y="84"/>
                    <a:pt x="479" y="4"/>
                    <a:pt x="437" y="2"/>
                  </a:cubicBezTo>
                  <a:cubicBezTo>
                    <a:pt x="396" y="0"/>
                    <a:pt x="365" y="39"/>
                    <a:pt x="385" y="80"/>
                  </a:cubicBezTo>
                  <a:cubicBezTo>
                    <a:pt x="405" y="121"/>
                    <a:pt x="431" y="191"/>
                    <a:pt x="400" y="278"/>
                  </a:cubicBezTo>
                  <a:cubicBezTo>
                    <a:pt x="370" y="365"/>
                    <a:pt x="226" y="452"/>
                    <a:pt x="226" y="452"/>
                  </a:cubicBezTo>
                  <a:close/>
                </a:path>
              </a:pathLst>
            </a:custGeom>
            <a:solidFill>
              <a:srgbClr val="FCE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54"/>
            <p:cNvSpPr/>
            <p:nvPr/>
          </p:nvSpPr>
          <p:spPr bwMode="auto">
            <a:xfrm>
              <a:off x="8844326" y="4370734"/>
              <a:ext cx="309199" cy="935804"/>
            </a:xfrm>
            <a:custGeom>
              <a:avLst/>
              <a:gdLst>
                <a:gd name="T0" fmla="*/ 60 w 98"/>
                <a:gd name="T1" fmla="*/ 9 h 297"/>
                <a:gd name="T2" fmla="*/ 81 w 98"/>
                <a:gd name="T3" fmla="*/ 101 h 297"/>
                <a:gd name="T4" fmla="*/ 73 w 98"/>
                <a:gd name="T5" fmla="*/ 240 h 297"/>
                <a:gd name="T6" fmla="*/ 34 w 98"/>
                <a:gd name="T7" fmla="*/ 297 h 297"/>
                <a:gd name="T8" fmla="*/ 27 w 98"/>
                <a:gd name="T9" fmla="*/ 138 h 297"/>
                <a:gd name="T10" fmla="*/ 22 w 98"/>
                <a:gd name="T11" fmla="*/ 31 h 297"/>
                <a:gd name="T12" fmla="*/ 60 w 98"/>
                <a:gd name="T13" fmla="*/ 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97">
                  <a:moveTo>
                    <a:pt x="60" y="9"/>
                  </a:moveTo>
                  <a:cubicBezTo>
                    <a:pt x="60" y="9"/>
                    <a:pt x="53" y="35"/>
                    <a:pt x="81" y="101"/>
                  </a:cubicBezTo>
                  <a:cubicBezTo>
                    <a:pt x="98" y="144"/>
                    <a:pt x="87" y="203"/>
                    <a:pt x="73" y="240"/>
                  </a:cubicBezTo>
                  <a:cubicBezTo>
                    <a:pt x="59" y="277"/>
                    <a:pt x="34" y="297"/>
                    <a:pt x="34" y="297"/>
                  </a:cubicBezTo>
                  <a:cubicBezTo>
                    <a:pt x="34" y="297"/>
                    <a:pt x="43" y="176"/>
                    <a:pt x="27" y="138"/>
                  </a:cubicBezTo>
                  <a:cubicBezTo>
                    <a:pt x="12" y="100"/>
                    <a:pt x="0" y="61"/>
                    <a:pt x="22" y="31"/>
                  </a:cubicBezTo>
                  <a:cubicBezTo>
                    <a:pt x="44" y="0"/>
                    <a:pt x="60" y="9"/>
                    <a:pt x="60" y="9"/>
                  </a:cubicBezTo>
                  <a:close/>
                </a:path>
              </a:pathLst>
            </a:custGeom>
            <a:solidFill>
              <a:srgbClr val="FB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55"/>
            <p:cNvSpPr/>
            <p:nvPr/>
          </p:nvSpPr>
          <p:spPr bwMode="auto">
            <a:xfrm>
              <a:off x="6452827" y="3270754"/>
              <a:ext cx="2533785" cy="1975585"/>
            </a:xfrm>
            <a:custGeom>
              <a:avLst/>
              <a:gdLst>
                <a:gd name="T0" fmla="*/ 602 w 804"/>
                <a:gd name="T1" fmla="*/ 2 h 627"/>
                <a:gd name="T2" fmla="*/ 402 w 804"/>
                <a:gd name="T3" fmla="*/ 165 h 627"/>
                <a:gd name="T4" fmla="*/ 202 w 804"/>
                <a:gd name="T5" fmla="*/ 2 h 627"/>
                <a:gd name="T6" fmla="*/ 68 w 804"/>
                <a:gd name="T7" fmla="*/ 294 h 627"/>
                <a:gd name="T8" fmla="*/ 402 w 804"/>
                <a:gd name="T9" fmla="*/ 627 h 627"/>
                <a:gd name="T10" fmla="*/ 736 w 804"/>
                <a:gd name="T11" fmla="*/ 294 h 627"/>
                <a:gd name="T12" fmla="*/ 602 w 804"/>
                <a:gd name="T13" fmla="*/ 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627">
                  <a:moveTo>
                    <a:pt x="602" y="2"/>
                  </a:moveTo>
                  <a:cubicBezTo>
                    <a:pt x="461" y="0"/>
                    <a:pt x="434" y="165"/>
                    <a:pt x="402" y="165"/>
                  </a:cubicBezTo>
                  <a:cubicBezTo>
                    <a:pt x="370" y="165"/>
                    <a:pt x="343" y="0"/>
                    <a:pt x="202" y="2"/>
                  </a:cubicBezTo>
                  <a:cubicBezTo>
                    <a:pt x="61" y="5"/>
                    <a:pt x="0" y="190"/>
                    <a:pt x="68" y="294"/>
                  </a:cubicBezTo>
                  <a:cubicBezTo>
                    <a:pt x="136" y="399"/>
                    <a:pt x="359" y="627"/>
                    <a:pt x="402" y="627"/>
                  </a:cubicBezTo>
                  <a:cubicBezTo>
                    <a:pt x="445" y="627"/>
                    <a:pt x="668" y="399"/>
                    <a:pt x="736" y="294"/>
                  </a:cubicBezTo>
                  <a:cubicBezTo>
                    <a:pt x="804" y="190"/>
                    <a:pt x="743" y="5"/>
                    <a:pt x="602" y="2"/>
                  </a:cubicBezTo>
                  <a:close/>
                </a:path>
              </a:pathLst>
            </a:custGeom>
            <a:solidFill>
              <a:srgbClr val="D51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56"/>
            <p:cNvSpPr/>
            <p:nvPr/>
          </p:nvSpPr>
          <p:spPr bwMode="auto">
            <a:xfrm>
              <a:off x="6805805" y="3913776"/>
              <a:ext cx="1825092" cy="692277"/>
            </a:xfrm>
            <a:custGeom>
              <a:avLst/>
              <a:gdLst>
                <a:gd name="T0" fmla="*/ 79 w 579"/>
                <a:gd name="T1" fmla="*/ 203 h 220"/>
                <a:gd name="T2" fmla="*/ 95 w 579"/>
                <a:gd name="T3" fmla="*/ 164 h 220"/>
                <a:gd name="T4" fmla="*/ 98 w 579"/>
                <a:gd name="T5" fmla="*/ 158 h 220"/>
                <a:gd name="T6" fmla="*/ 98 w 579"/>
                <a:gd name="T7" fmla="*/ 156 h 220"/>
                <a:gd name="T8" fmla="*/ 98 w 579"/>
                <a:gd name="T9" fmla="*/ 158 h 220"/>
                <a:gd name="T10" fmla="*/ 98 w 579"/>
                <a:gd name="T11" fmla="*/ 158 h 220"/>
                <a:gd name="T12" fmla="*/ 103 w 579"/>
                <a:gd name="T13" fmla="*/ 164 h 220"/>
                <a:gd name="T14" fmla="*/ 126 w 579"/>
                <a:gd name="T15" fmla="*/ 179 h 220"/>
                <a:gd name="T16" fmla="*/ 141 w 579"/>
                <a:gd name="T17" fmla="*/ 114 h 220"/>
                <a:gd name="T18" fmla="*/ 140 w 579"/>
                <a:gd name="T19" fmla="*/ 111 h 220"/>
                <a:gd name="T20" fmla="*/ 142 w 579"/>
                <a:gd name="T21" fmla="*/ 112 h 220"/>
                <a:gd name="T22" fmla="*/ 139 w 579"/>
                <a:gd name="T23" fmla="*/ 110 h 220"/>
                <a:gd name="T24" fmla="*/ 164 w 579"/>
                <a:gd name="T25" fmla="*/ 83 h 220"/>
                <a:gd name="T26" fmla="*/ 183 w 579"/>
                <a:gd name="T27" fmla="*/ 83 h 220"/>
                <a:gd name="T28" fmla="*/ 209 w 579"/>
                <a:gd name="T29" fmla="*/ 110 h 220"/>
                <a:gd name="T30" fmla="*/ 228 w 579"/>
                <a:gd name="T31" fmla="*/ 187 h 220"/>
                <a:gd name="T32" fmla="*/ 251 w 579"/>
                <a:gd name="T33" fmla="*/ 187 h 220"/>
                <a:gd name="T34" fmla="*/ 264 w 579"/>
                <a:gd name="T35" fmla="*/ 157 h 220"/>
                <a:gd name="T36" fmla="*/ 295 w 579"/>
                <a:gd name="T37" fmla="*/ 100 h 220"/>
                <a:gd name="T38" fmla="*/ 312 w 579"/>
                <a:gd name="T39" fmla="*/ 87 h 220"/>
                <a:gd name="T40" fmla="*/ 334 w 579"/>
                <a:gd name="T41" fmla="*/ 8 h 220"/>
                <a:gd name="T42" fmla="*/ 346 w 579"/>
                <a:gd name="T43" fmla="*/ 37 h 220"/>
                <a:gd name="T44" fmla="*/ 371 w 579"/>
                <a:gd name="T45" fmla="*/ 107 h 220"/>
                <a:gd name="T46" fmla="*/ 385 w 579"/>
                <a:gd name="T47" fmla="*/ 167 h 220"/>
                <a:gd name="T48" fmla="*/ 408 w 579"/>
                <a:gd name="T49" fmla="*/ 186 h 220"/>
                <a:gd name="T50" fmla="*/ 428 w 579"/>
                <a:gd name="T51" fmla="*/ 140 h 220"/>
                <a:gd name="T52" fmla="*/ 439 w 579"/>
                <a:gd name="T53" fmla="*/ 162 h 220"/>
                <a:gd name="T54" fmla="*/ 457 w 579"/>
                <a:gd name="T55" fmla="*/ 220 h 220"/>
                <a:gd name="T56" fmla="*/ 477 w 579"/>
                <a:gd name="T57" fmla="*/ 203 h 220"/>
                <a:gd name="T58" fmla="*/ 567 w 579"/>
                <a:gd name="T59" fmla="*/ 202 h 220"/>
                <a:gd name="T60" fmla="*/ 477 w 579"/>
                <a:gd name="T61" fmla="*/ 194 h 220"/>
                <a:gd name="T62" fmla="*/ 461 w 579"/>
                <a:gd name="T63" fmla="*/ 211 h 220"/>
                <a:gd name="T64" fmla="*/ 449 w 579"/>
                <a:gd name="T65" fmla="*/ 188 h 220"/>
                <a:gd name="T66" fmla="*/ 431 w 579"/>
                <a:gd name="T67" fmla="*/ 131 h 220"/>
                <a:gd name="T68" fmla="*/ 407 w 579"/>
                <a:gd name="T69" fmla="*/ 173 h 220"/>
                <a:gd name="T70" fmla="*/ 395 w 579"/>
                <a:gd name="T71" fmla="*/ 177 h 220"/>
                <a:gd name="T72" fmla="*/ 377 w 579"/>
                <a:gd name="T73" fmla="*/ 101 h 220"/>
                <a:gd name="T74" fmla="*/ 360 w 579"/>
                <a:gd name="T75" fmla="*/ 70 h 220"/>
                <a:gd name="T76" fmla="*/ 335 w 579"/>
                <a:gd name="T77" fmla="*/ 0 h 220"/>
                <a:gd name="T78" fmla="*/ 309 w 579"/>
                <a:gd name="T79" fmla="*/ 72 h 220"/>
                <a:gd name="T80" fmla="*/ 291 w 579"/>
                <a:gd name="T81" fmla="*/ 92 h 220"/>
                <a:gd name="T82" fmla="*/ 267 w 579"/>
                <a:gd name="T83" fmla="*/ 148 h 220"/>
                <a:gd name="T84" fmla="*/ 248 w 579"/>
                <a:gd name="T85" fmla="*/ 167 h 220"/>
                <a:gd name="T86" fmla="*/ 237 w 579"/>
                <a:gd name="T87" fmla="*/ 186 h 220"/>
                <a:gd name="T88" fmla="*/ 218 w 579"/>
                <a:gd name="T89" fmla="*/ 109 h 220"/>
                <a:gd name="T90" fmla="*/ 198 w 579"/>
                <a:gd name="T91" fmla="*/ 94 h 220"/>
                <a:gd name="T92" fmla="*/ 165 w 579"/>
                <a:gd name="T93" fmla="*/ 70 h 220"/>
                <a:gd name="T94" fmla="*/ 139 w 579"/>
                <a:gd name="T95" fmla="*/ 105 h 220"/>
                <a:gd name="T96" fmla="*/ 127 w 579"/>
                <a:gd name="T97" fmla="*/ 153 h 220"/>
                <a:gd name="T98" fmla="*/ 121 w 579"/>
                <a:gd name="T99" fmla="*/ 173 h 220"/>
                <a:gd name="T100" fmla="*/ 122 w 579"/>
                <a:gd name="T101" fmla="*/ 174 h 220"/>
                <a:gd name="T102" fmla="*/ 121 w 579"/>
                <a:gd name="T103" fmla="*/ 173 h 220"/>
                <a:gd name="T104" fmla="*/ 115 w 579"/>
                <a:gd name="T105" fmla="*/ 168 h 220"/>
                <a:gd name="T106" fmla="*/ 98 w 579"/>
                <a:gd name="T107" fmla="*/ 150 h 220"/>
                <a:gd name="T108" fmla="*/ 82 w 579"/>
                <a:gd name="T109" fmla="*/ 182 h 220"/>
                <a:gd name="T110" fmla="*/ 69 w 579"/>
                <a:gd name="T111" fmla="*/ 197 h 220"/>
                <a:gd name="T112" fmla="*/ 1 w 579"/>
                <a:gd name="T113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9" h="220">
                  <a:moveTo>
                    <a:pt x="0" y="202"/>
                  </a:moveTo>
                  <a:cubicBezTo>
                    <a:pt x="0" y="202"/>
                    <a:pt x="31" y="206"/>
                    <a:pt x="55" y="206"/>
                  </a:cubicBezTo>
                  <a:cubicBezTo>
                    <a:pt x="61" y="206"/>
                    <a:pt x="67" y="205"/>
                    <a:pt x="72" y="205"/>
                  </a:cubicBezTo>
                  <a:cubicBezTo>
                    <a:pt x="75" y="204"/>
                    <a:pt x="77" y="204"/>
                    <a:pt x="79" y="203"/>
                  </a:cubicBezTo>
                  <a:cubicBezTo>
                    <a:pt x="81" y="202"/>
                    <a:pt x="83" y="201"/>
                    <a:pt x="84" y="199"/>
                  </a:cubicBezTo>
                  <a:cubicBezTo>
                    <a:pt x="86" y="198"/>
                    <a:pt x="86" y="196"/>
                    <a:pt x="87" y="194"/>
                  </a:cubicBezTo>
                  <a:cubicBezTo>
                    <a:pt x="88" y="191"/>
                    <a:pt x="90" y="187"/>
                    <a:pt x="91" y="182"/>
                  </a:cubicBezTo>
                  <a:cubicBezTo>
                    <a:pt x="92" y="176"/>
                    <a:pt x="94" y="169"/>
                    <a:pt x="95" y="164"/>
                  </a:cubicBezTo>
                  <a:cubicBezTo>
                    <a:pt x="96" y="162"/>
                    <a:pt x="97" y="160"/>
                    <a:pt x="98" y="159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9" y="159"/>
                  </a:cubicBezTo>
                  <a:cubicBezTo>
                    <a:pt x="100" y="160"/>
                    <a:pt x="101" y="162"/>
                    <a:pt x="103" y="164"/>
                  </a:cubicBezTo>
                  <a:cubicBezTo>
                    <a:pt x="105" y="167"/>
                    <a:pt x="107" y="171"/>
                    <a:pt x="110" y="174"/>
                  </a:cubicBezTo>
                  <a:cubicBezTo>
                    <a:pt x="111" y="176"/>
                    <a:pt x="113" y="178"/>
                    <a:pt x="115" y="179"/>
                  </a:cubicBezTo>
                  <a:cubicBezTo>
                    <a:pt x="117" y="180"/>
                    <a:pt x="119" y="181"/>
                    <a:pt x="122" y="181"/>
                  </a:cubicBezTo>
                  <a:cubicBezTo>
                    <a:pt x="124" y="181"/>
                    <a:pt x="125" y="180"/>
                    <a:pt x="126" y="179"/>
                  </a:cubicBezTo>
                  <a:cubicBezTo>
                    <a:pt x="128" y="177"/>
                    <a:pt x="129" y="175"/>
                    <a:pt x="131" y="173"/>
                  </a:cubicBezTo>
                  <a:cubicBezTo>
                    <a:pt x="132" y="168"/>
                    <a:pt x="134" y="162"/>
                    <a:pt x="135" y="155"/>
                  </a:cubicBezTo>
                  <a:cubicBezTo>
                    <a:pt x="137" y="145"/>
                    <a:pt x="138" y="134"/>
                    <a:pt x="139" y="125"/>
                  </a:cubicBezTo>
                  <a:cubicBezTo>
                    <a:pt x="140" y="120"/>
                    <a:pt x="141" y="117"/>
                    <a:pt x="141" y="114"/>
                  </a:cubicBezTo>
                  <a:cubicBezTo>
                    <a:pt x="142" y="113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0" y="113"/>
                    <a:pt x="141" y="112"/>
                    <a:pt x="142" y="112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2" y="113"/>
                    <a:pt x="145" y="112"/>
                    <a:pt x="147" y="111"/>
                  </a:cubicBezTo>
                  <a:cubicBezTo>
                    <a:pt x="152" y="108"/>
                    <a:pt x="154" y="105"/>
                    <a:pt x="156" y="101"/>
                  </a:cubicBezTo>
                  <a:cubicBezTo>
                    <a:pt x="159" y="95"/>
                    <a:pt x="161" y="88"/>
                    <a:pt x="164" y="83"/>
                  </a:cubicBezTo>
                  <a:cubicBezTo>
                    <a:pt x="165" y="81"/>
                    <a:pt x="167" y="79"/>
                    <a:pt x="168" y="78"/>
                  </a:cubicBezTo>
                  <a:cubicBezTo>
                    <a:pt x="170" y="77"/>
                    <a:pt x="171" y="76"/>
                    <a:pt x="173" y="76"/>
                  </a:cubicBezTo>
                  <a:cubicBezTo>
                    <a:pt x="175" y="76"/>
                    <a:pt x="176" y="76"/>
                    <a:pt x="178" y="77"/>
                  </a:cubicBezTo>
                  <a:cubicBezTo>
                    <a:pt x="180" y="78"/>
                    <a:pt x="182" y="80"/>
                    <a:pt x="183" y="83"/>
                  </a:cubicBezTo>
                  <a:cubicBezTo>
                    <a:pt x="186" y="88"/>
                    <a:pt x="188" y="94"/>
                    <a:pt x="191" y="99"/>
                  </a:cubicBezTo>
                  <a:cubicBezTo>
                    <a:pt x="193" y="102"/>
                    <a:pt x="195" y="104"/>
                    <a:pt x="197" y="106"/>
                  </a:cubicBezTo>
                  <a:cubicBezTo>
                    <a:pt x="200" y="108"/>
                    <a:pt x="204" y="109"/>
                    <a:pt x="207" y="109"/>
                  </a:cubicBezTo>
                  <a:cubicBezTo>
                    <a:pt x="208" y="109"/>
                    <a:pt x="208" y="109"/>
                    <a:pt x="209" y="110"/>
                  </a:cubicBezTo>
                  <a:cubicBezTo>
                    <a:pt x="209" y="110"/>
                    <a:pt x="211" y="112"/>
                    <a:pt x="212" y="114"/>
                  </a:cubicBezTo>
                  <a:cubicBezTo>
                    <a:pt x="214" y="119"/>
                    <a:pt x="215" y="126"/>
                    <a:pt x="217" y="134"/>
                  </a:cubicBezTo>
                  <a:cubicBezTo>
                    <a:pt x="219" y="146"/>
                    <a:pt x="220" y="161"/>
                    <a:pt x="223" y="172"/>
                  </a:cubicBezTo>
                  <a:cubicBezTo>
                    <a:pt x="224" y="178"/>
                    <a:pt x="225" y="183"/>
                    <a:pt x="228" y="187"/>
                  </a:cubicBezTo>
                  <a:cubicBezTo>
                    <a:pt x="229" y="189"/>
                    <a:pt x="230" y="191"/>
                    <a:pt x="232" y="192"/>
                  </a:cubicBezTo>
                  <a:cubicBezTo>
                    <a:pt x="234" y="194"/>
                    <a:pt x="236" y="194"/>
                    <a:pt x="238" y="194"/>
                  </a:cubicBezTo>
                  <a:cubicBezTo>
                    <a:pt x="241" y="194"/>
                    <a:pt x="244" y="194"/>
                    <a:pt x="246" y="192"/>
                  </a:cubicBezTo>
                  <a:cubicBezTo>
                    <a:pt x="248" y="191"/>
                    <a:pt x="250" y="189"/>
                    <a:pt x="251" y="187"/>
                  </a:cubicBezTo>
                  <a:cubicBezTo>
                    <a:pt x="253" y="184"/>
                    <a:pt x="254" y="180"/>
                    <a:pt x="254" y="177"/>
                  </a:cubicBezTo>
                  <a:cubicBezTo>
                    <a:pt x="256" y="171"/>
                    <a:pt x="256" y="165"/>
                    <a:pt x="258" y="162"/>
                  </a:cubicBezTo>
                  <a:cubicBezTo>
                    <a:pt x="259" y="160"/>
                    <a:pt x="260" y="159"/>
                    <a:pt x="260" y="158"/>
                  </a:cubicBezTo>
                  <a:cubicBezTo>
                    <a:pt x="261" y="157"/>
                    <a:pt x="262" y="157"/>
                    <a:pt x="264" y="157"/>
                  </a:cubicBezTo>
                  <a:cubicBezTo>
                    <a:pt x="268" y="157"/>
                    <a:pt x="271" y="155"/>
                    <a:pt x="273" y="153"/>
                  </a:cubicBezTo>
                  <a:cubicBezTo>
                    <a:pt x="277" y="149"/>
                    <a:pt x="280" y="144"/>
                    <a:pt x="282" y="138"/>
                  </a:cubicBezTo>
                  <a:cubicBezTo>
                    <a:pt x="285" y="128"/>
                    <a:pt x="287" y="118"/>
                    <a:pt x="290" y="109"/>
                  </a:cubicBezTo>
                  <a:cubicBezTo>
                    <a:pt x="292" y="105"/>
                    <a:pt x="293" y="102"/>
                    <a:pt x="295" y="100"/>
                  </a:cubicBezTo>
                  <a:cubicBezTo>
                    <a:pt x="296" y="98"/>
                    <a:pt x="297" y="98"/>
                    <a:pt x="298" y="97"/>
                  </a:cubicBezTo>
                  <a:cubicBezTo>
                    <a:pt x="298" y="97"/>
                    <a:pt x="299" y="97"/>
                    <a:pt x="300" y="97"/>
                  </a:cubicBezTo>
                  <a:cubicBezTo>
                    <a:pt x="302" y="97"/>
                    <a:pt x="304" y="96"/>
                    <a:pt x="305" y="95"/>
                  </a:cubicBezTo>
                  <a:cubicBezTo>
                    <a:pt x="308" y="93"/>
                    <a:pt x="310" y="90"/>
                    <a:pt x="312" y="87"/>
                  </a:cubicBezTo>
                  <a:cubicBezTo>
                    <a:pt x="315" y="81"/>
                    <a:pt x="317" y="73"/>
                    <a:pt x="318" y="64"/>
                  </a:cubicBezTo>
                  <a:cubicBezTo>
                    <a:pt x="321" y="51"/>
                    <a:pt x="324" y="36"/>
                    <a:pt x="326" y="25"/>
                  </a:cubicBezTo>
                  <a:cubicBezTo>
                    <a:pt x="328" y="19"/>
                    <a:pt x="330" y="14"/>
                    <a:pt x="331" y="11"/>
                  </a:cubicBezTo>
                  <a:cubicBezTo>
                    <a:pt x="332" y="10"/>
                    <a:pt x="333" y="9"/>
                    <a:pt x="334" y="8"/>
                  </a:cubicBezTo>
                  <a:cubicBezTo>
                    <a:pt x="334" y="8"/>
                    <a:pt x="335" y="8"/>
                    <a:pt x="335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7" y="9"/>
                    <a:pt x="339" y="11"/>
                    <a:pt x="340" y="14"/>
                  </a:cubicBezTo>
                  <a:cubicBezTo>
                    <a:pt x="342" y="19"/>
                    <a:pt x="344" y="28"/>
                    <a:pt x="346" y="37"/>
                  </a:cubicBezTo>
                  <a:cubicBezTo>
                    <a:pt x="349" y="52"/>
                    <a:pt x="351" y="68"/>
                    <a:pt x="354" y="82"/>
                  </a:cubicBezTo>
                  <a:cubicBezTo>
                    <a:pt x="356" y="88"/>
                    <a:pt x="357" y="94"/>
                    <a:pt x="360" y="99"/>
                  </a:cubicBezTo>
                  <a:cubicBezTo>
                    <a:pt x="361" y="101"/>
                    <a:pt x="362" y="103"/>
                    <a:pt x="364" y="105"/>
                  </a:cubicBezTo>
                  <a:cubicBezTo>
                    <a:pt x="366" y="106"/>
                    <a:pt x="368" y="107"/>
                    <a:pt x="371" y="107"/>
                  </a:cubicBezTo>
                  <a:cubicBezTo>
                    <a:pt x="371" y="107"/>
                    <a:pt x="371" y="107"/>
                    <a:pt x="372" y="108"/>
                  </a:cubicBezTo>
                  <a:cubicBezTo>
                    <a:pt x="373" y="108"/>
                    <a:pt x="374" y="109"/>
                    <a:pt x="375" y="112"/>
                  </a:cubicBezTo>
                  <a:cubicBezTo>
                    <a:pt x="377" y="116"/>
                    <a:pt x="378" y="123"/>
                    <a:pt x="379" y="131"/>
                  </a:cubicBezTo>
                  <a:cubicBezTo>
                    <a:pt x="381" y="143"/>
                    <a:pt x="382" y="156"/>
                    <a:pt x="385" y="167"/>
                  </a:cubicBezTo>
                  <a:cubicBezTo>
                    <a:pt x="386" y="173"/>
                    <a:pt x="387" y="178"/>
                    <a:pt x="389" y="182"/>
                  </a:cubicBezTo>
                  <a:cubicBezTo>
                    <a:pt x="390" y="184"/>
                    <a:pt x="392" y="186"/>
                    <a:pt x="393" y="187"/>
                  </a:cubicBezTo>
                  <a:cubicBezTo>
                    <a:pt x="395" y="188"/>
                    <a:pt x="397" y="189"/>
                    <a:pt x="400" y="189"/>
                  </a:cubicBezTo>
                  <a:cubicBezTo>
                    <a:pt x="403" y="189"/>
                    <a:pt x="406" y="188"/>
                    <a:pt x="408" y="186"/>
                  </a:cubicBezTo>
                  <a:cubicBezTo>
                    <a:pt x="410" y="184"/>
                    <a:pt x="412" y="182"/>
                    <a:pt x="413" y="180"/>
                  </a:cubicBezTo>
                  <a:cubicBezTo>
                    <a:pt x="415" y="176"/>
                    <a:pt x="417" y="171"/>
                    <a:pt x="418" y="166"/>
                  </a:cubicBezTo>
                  <a:cubicBezTo>
                    <a:pt x="420" y="159"/>
                    <a:pt x="422" y="152"/>
                    <a:pt x="424" y="146"/>
                  </a:cubicBezTo>
                  <a:cubicBezTo>
                    <a:pt x="425" y="144"/>
                    <a:pt x="426" y="141"/>
                    <a:pt x="428" y="140"/>
                  </a:cubicBezTo>
                  <a:cubicBezTo>
                    <a:pt x="429" y="139"/>
                    <a:pt x="430" y="139"/>
                    <a:pt x="431" y="139"/>
                  </a:cubicBezTo>
                  <a:cubicBezTo>
                    <a:pt x="432" y="139"/>
                    <a:pt x="432" y="139"/>
                    <a:pt x="433" y="139"/>
                  </a:cubicBezTo>
                  <a:cubicBezTo>
                    <a:pt x="433" y="139"/>
                    <a:pt x="434" y="141"/>
                    <a:pt x="435" y="143"/>
                  </a:cubicBezTo>
                  <a:cubicBezTo>
                    <a:pt x="437" y="147"/>
                    <a:pt x="438" y="154"/>
                    <a:pt x="439" y="162"/>
                  </a:cubicBezTo>
                  <a:cubicBezTo>
                    <a:pt x="440" y="173"/>
                    <a:pt x="441" y="187"/>
                    <a:pt x="442" y="198"/>
                  </a:cubicBezTo>
                  <a:cubicBezTo>
                    <a:pt x="443" y="203"/>
                    <a:pt x="444" y="208"/>
                    <a:pt x="446" y="212"/>
                  </a:cubicBezTo>
                  <a:cubicBezTo>
                    <a:pt x="447" y="214"/>
                    <a:pt x="449" y="216"/>
                    <a:pt x="450" y="217"/>
                  </a:cubicBezTo>
                  <a:cubicBezTo>
                    <a:pt x="452" y="219"/>
                    <a:pt x="454" y="220"/>
                    <a:pt x="457" y="220"/>
                  </a:cubicBezTo>
                  <a:cubicBezTo>
                    <a:pt x="459" y="220"/>
                    <a:pt x="462" y="219"/>
                    <a:pt x="464" y="219"/>
                  </a:cubicBezTo>
                  <a:cubicBezTo>
                    <a:pt x="467" y="217"/>
                    <a:pt x="470" y="215"/>
                    <a:pt x="471" y="213"/>
                  </a:cubicBezTo>
                  <a:cubicBezTo>
                    <a:pt x="473" y="211"/>
                    <a:pt x="473" y="209"/>
                    <a:pt x="474" y="208"/>
                  </a:cubicBezTo>
                  <a:cubicBezTo>
                    <a:pt x="475" y="205"/>
                    <a:pt x="476" y="204"/>
                    <a:pt x="477" y="203"/>
                  </a:cubicBezTo>
                  <a:cubicBezTo>
                    <a:pt x="478" y="202"/>
                    <a:pt x="479" y="202"/>
                    <a:pt x="480" y="202"/>
                  </a:cubicBezTo>
                  <a:cubicBezTo>
                    <a:pt x="481" y="201"/>
                    <a:pt x="482" y="201"/>
                    <a:pt x="484" y="201"/>
                  </a:cubicBezTo>
                  <a:cubicBezTo>
                    <a:pt x="494" y="201"/>
                    <a:pt x="517" y="201"/>
                    <a:pt x="539" y="201"/>
                  </a:cubicBezTo>
                  <a:cubicBezTo>
                    <a:pt x="549" y="201"/>
                    <a:pt x="559" y="202"/>
                    <a:pt x="567" y="202"/>
                  </a:cubicBezTo>
                  <a:cubicBezTo>
                    <a:pt x="574" y="202"/>
                    <a:pt x="579" y="202"/>
                    <a:pt x="579" y="202"/>
                  </a:cubicBezTo>
                  <a:cubicBezTo>
                    <a:pt x="579" y="194"/>
                    <a:pt x="579" y="194"/>
                    <a:pt x="579" y="194"/>
                  </a:cubicBezTo>
                  <a:cubicBezTo>
                    <a:pt x="579" y="194"/>
                    <a:pt x="503" y="193"/>
                    <a:pt x="484" y="193"/>
                  </a:cubicBezTo>
                  <a:cubicBezTo>
                    <a:pt x="481" y="193"/>
                    <a:pt x="479" y="193"/>
                    <a:pt x="477" y="194"/>
                  </a:cubicBezTo>
                  <a:cubicBezTo>
                    <a:pt x="473" y="195"/>
                    <a:pt x="471" y="197"/>
                    <a:pt x="469" y="200"/>
                  </a:cubicBezTo>
                  <a:cubicBezTo>
                    <a:pt x="468" y="202"/>
                    <a:pt x="467" y="203"/>
                    <a:pt x="467" y="205"/>
                  </a:cubicBezTo>
                  <a:cubicBezTo>
                    <a:pt x="466" y="207"/>
                    <a:pt x="465" y="209"/>
                    <a:pt x="464" y="210"/>
                  </a:cubicBezTo>
                  <a:cubicBezTo>
                    <a:pt x="463" y="210"/>
                    <a:pt x="462" y="211"/>
                    <a:pt x="461" y="211"/>
                  </a:cubicBezTo>
                  <a:cubicBezTo>
                    <a:pt x="460" y="211"/>
                    <a:pt x="459" y="212"/>
                    <a:pt x="457" y="212"/>
                  </a:cubicBezTo>
                  <a:cubicBezTo>
                    <a:pt x="456" y="212"/>
                    <a:pt x="456" y="212"/>
                    <a:pt x="456" y="211"/>
                  </a:cubicBezTo>
                  <a:cubicBezTo>
                    <a:pt x="455" y="211"/>
                    <a:pt x="454" y="210"/>
                    <a:pt x="453" y="207"/>
                  </a:cubicBezTo>
                  <a:cubicBezTo>
                    <a:pt x="451" y="203"/>
                    <a:pt x="450" y="196"/>
                    <a:pt x="449" y="188"/>
                  </a:cubicBezTo>
                  <a:cubicBezTo>
                    <a:pt x="448" y="177"/>
                    <a:pt x="447" y="163"/>
                    <a:pt x="446" y="152"/>
                  </a:cubicBezTo>
                  <a:cubicBezTo>
                    <a:pt x="445" y="147"/>
                    <a:pt x="444" y="142"/>
                    <a:pt x="442" y="138"/>
                  </a:cubicBezTo>
                  <a:cubicBezTo>
                    <a:pt x="441" y="136"/>
                    <a:pt x="439" y="134"/>
                    <a:pt x="438" y="133"/>
                  </a:cubicBezTo>
                  <a:cubicBezTo>
                    <a:pt x="436" y="131"/>
                    <a:pt x="434" y="131"/>
                    <a:pt x="431" y="131"/>
                  </a:cubicBezTo>
                  <a:cubicBezTo>
                    <a:pt x="428" y="131"/>
                    <a:pt x="425" y="132"/>
                    <a:pt x="423" y="134"/>
                  </a:cubicBezTo>
                  <a:cubicBezTo>
                    <a:pt x="421" y="135"/>
                    <a:pt x="419" y="137"/>
                    <a:pt x="418" y="140"/>
                  </a:cubicBezTo>
                  <a:cubicBezTo>
                    <a:pt x="416" y="144"/>
                    <a:pt x="414" y="148"/>
                    <a:pt x="413" y="153"/>
                  </a:cubicBezTo>
                  <a:cubicBezTo>
                    <a:pt x="411" y="160"/>
                    <a:pt x="410" y="168"/>
                    <a:pt x="407" y="173"/>
                  </a:cubicBezTo>
                  <a:cubicBezTo>
                    <a:pt x="406" y="176"/>
                    <a:pt x="405" y="178"/>
                    <a:pt x="404" y="179"/>
                  </a:cubicBezTo>
                  <a:cubicBezTo>
                    <a:pt x="402" y="181"/>
                    <a:pt x="401" y="181"/>
                    <a:pt x="400" y="181"/>
                  </a:cubicBezTo>
                  <a:cubicBezTo>
                    <a:pt x="399" y="181"/>
                    <a:pt x="399" y="181"/>
                    <a:pt x="398" y="181"/>
                  </a:cubicBezTo>
                  <a:cubicBezTo>
                    <a:pt x="398" y="180"/>
                    <a:pt x="397" y="179"/>
                    <a:pt x="395" y="177"/>
                  </a:cubicBezTo>
                  <a:cubicBezTo>
                    <a:pt x="394" y="172"/>
                    <a:pt x="392" y="165"/>
                    <a:pt x="391" y="157"/>
                  </a:cubicBezTo>
                  <a:cubicBezTo>
                    <a:pt x="389" y="146"/>
                    <a:pt x="388" y="132"/>
                    <a:pt x="386" y="121"/>
                  </a:cubicBezTo>
                  <a:cubicBezTo>
                    <a:pt x="385" y="115"/>
                    <a:pt x="383" y="110"/>
                    <a:pt x="381" y="107"/>
                  </a:cubicBezTo>
                  <a:cubicBezTo>
                    <a:pt x="380" y="105"/>
                    <a:pt x="379" y="103"/>
                    <a:pt x="377" y="101"/>
                  </a:cubicBezTo>
                  <a:cubicBezTo>
                    <a:pt x="375" y="100"/>
                    <a:pt x="373" y="99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8"/>
                    <a:pt x="367" y="96"/>
                    <a:pt x="366" y="93"/>
                  </a:cubicBezTo>
                  <a:cubicBezTo>
                    <a:pt x="364" y="88"/>
                    <a:pt x="362" y="79"/>
                    <a:pt x="360" y="70"/>
                  </a:cubicBezTo>
                  <a:cubicBezTo>
                    <a:pt x="357" y="55"/>
                    <a:pt x="355" y="39"/>
                    <a:pt x="352" y="25"/>
                  </a:cubicBezTo>
                  <a:cubicBezTo>
                    <a:pt x="350" y="19"/>
                    <a:pt x="348" y="13"/>
                    <a:pt x="346" y="8"/>
                  </a:cubicBezTo>
                  <a:cubicBezTo>
                    <a:pt x="345" y="6"/>
                    <a:pt x="344" y="4"/>
                    <a:pt x="342" y="3"/>
                  </a:cubicBezTo>
                  <a:cubicBezTo>
                    <a:pt x="340" y="1"/>
                    <a:pt x="338" y="0"/>
                    <a:pt x="335" y="0"/>
                  </a:cubicBezTo>
                  <a:cubicBezTo>
                    <a:pt x="333" y="0"/>
                    <a:pt x="331" y="0"/>
                    <a:pt x="330" y="1"/>
                  </a:cubicBezTo>
                  <a:cubicBezTo>
                    <a:pt x="327" y="3"/>
                    <a:pt x="325" y="6"/>
                    <a:pt x="323" y="10"/>
                  </a:cubicBezTo>
                  <a:cubicBezTo>
                    <a:pt x="320" y="16"/>
                    <a:pt x="318" y="24"/>
                    <a:pt x="317" y="32"/>
                  </a:cubicBezTo>
                  <a:cubicBezTo>
                    <a:pt x="314" y="45"/>
                    <a:pt x="312" y="60"/>
                    <a:pt x="309" y="72"/>
                  </a:cubicBezTo>
                  <a:cubicBezTo>
                    <a:pt x="307" y="77"/>
                    <a:pt x="305" y="82"/>
                    <a:pt x="304" y="85"/>
                  </a:cubicBezTo>
                  <a:cubicBezTo>
                    <a:pt x="303" y="87"/>
                    <a:pt x="302" y="88"/>
                    <a:pt x="301" y="88"/>
                  </a:cubicBezTo>
                  <a:cubicBezTo>
                    <a:pt x="301" y="89"/>
                    <a:pt x="300" y="89"/>
                    <a:pt x="300" y="89"/>
                  </a:cubicBezTo>
                  <a:cubicBezTo>
                    <a:pt x="296" y="89"/>
                    <a:pt x="293" y="90"/>
                    <a:pt x="291" y="92"/>
                  </a:cubicBezTo>
                  <a:cubicBezTo>
                    <a:pt x="287" y="96"/>
                    <a:pt x="284" y="102"/>
                    <a:pt x="282" y="108"/>
                  </a:cubicBezTo>
                  <a:cubicBezTo>
                    <a:pt x="279" y="117"/>
                    <a:pt x="277" y="128"/>
                    <a:pt x="274" y="136"/>
                  </a:cubicBezTo>
                  <a:cubicBezTo>
                    <a:pt x="272" y="140"/>
                    <a:pt x="271" y="144"/>
                    <a:pt x="269" y="146"/>
                  </a:cubicBezTo>
                  <a:cubicBezTo>
                    <a:pt x="268" y="147"/>
                    <a:pt x="267" y="148"/>
                    <a:pt x="267" y="148"/>
                  </a:cubicBezTo>
                  <a:cubicBezTo>
                    <a:pt x="266" y="149"/>
                    <a:pt x="265" y="149"/>
                    <a:pt x="264" y="149"/>
                  </a:cubicBezTo>
                  <a:cubicBezTo>
                    <a:pt x="261" y="149"/>
                    <a:pt x="259" y="150"/>
                    <a:pt x="256" y="151"/>
                  </a:cubicBezTo>
                  <a:cubicBezTo>
                    <a:pt x="254" y="152"/>
                    <a:pt x="253" y="154"/>
                    <a:pt x="252" y="156"/>
                  </a:cubicBezTo>
                  <a:cubicBezTo>
                    <a:pt x="250" y="159"/>
                    <a:pt x="249" y="163"/>
                    <a:pt x="248" y="167"/>
                  </a:cubicBezTo>
                  <a:cubicBezTo>
                    <a:pt x="247" y="172"/>
                    <a:pt x="246" y="178"/>
                    <a:pt x="245" y="181"/>
                  </a:cubicBezTo>
                  <a:cubicBezTo>
                    <a:pt x="244" y="183"/>
                    <a:pt x="243" y="185"/>
                    <a:pt x="242" y="185"/>
                  </a:cubicBezTo>
                  <a:cubicBezTo>
                    <a:pt x="241" y="186"/>
                    <a:pt x="240" y="186"/>
                    <a:pt x="238" y="186"/>
                  </a:cubicBezTo>
                  <a:cubicBezTo>
                    <a:pt x="238" y="186"/>
                    <a:pt x="238" y="186"/>
                    <a:pt x="237" y="186"/>
                  </a:cubicBezTo>
                  <a:cubicBezTo>
                    <a:pt x="236" y="186"/>
                    <a:pt x="235" y="184"/>
                    <a:pt x="234" y="182"/>
                  </a:cubicBezTo>
                  <a:cubicBezTo>
                    <a:pt x="232" y="177"/>
                    <a:pt x="230" y="170"/>
                    <a:pt x="229" y="162"/>
                  </a:cubicBezTo>
                  <a:cubicBezTo>
                    <a:pt x="227" y="149"/>
                    <a:pt x="225" y="135"/>
                    <a:pt x="223" y="124"/>
                  </a:cubicBezTo>
                  <a:cubicBezTo>
                    <a:pt x="222" y="118"/>
                    <a:pt x="220" y="113"/>
                    <a:pt x="218" y="109"/>
                  </a:cubicBezTo>
                  <a:cubicBezTo>
                    <a:pt x="217" y="107"/>
                    <a:pt x="216" y="105"/>
                    <a:pt x="214" y="104"/>
                  </a:cubicBezTo>
                  <a:cubicBezTo>
                    <a:pt x="212" y="102"/>
                    <a:pt x="210" y="101"/>
                    <a:pt x="207" y="101"/>
                  </a:cubicBezTo>
                  <a:cubicBezTo>
                    <a:pt x="206" y="101"/>
                    <a:pt x="204" y="101"/>
                    <a:pt x="203" y="100"/>
                  </a:cubicBezTo>
                  <a:cubicBezTo>
                    <a:pt x="201" y="99"/>
                    <a:pt x="199" y="97"/>
                    <a:pt x="198" y="94"/>
                  </a:cubicBezTo>
                  <a:cubicBezTo>
                    <a:pt x="195" y="90"/>
                    <a:pt x="193" y="84"/>
                    <a:pt x="190" y="78"/>
                  </a:cubicBezTo>
                  <a:cubicBezTo>
                    <a:pt x="188" y="76"/>
                    <a:pt x="186" y="73"/>
                    <a:pt x="183" y="71"/>
                  </a:cubicBezTo>
                  <a:cubicBezTo>
                    <a:pt x="181" y="69"/>
                    <a:pt x="177" y="68"/>
                    <a:pt x="173" y="68"/>
                  </a:cubicBezTo>
                  <a:cubicBezTo>
                    <a:pt x="170" y="68"/>
                    <a:pt x="168" y="69"/>
                    <a:pt x="165" y="70"/>
                  </a:cubicBezTo>
                  <a:cubicBezTo>
                    <a:pt x="161" y="73"/>
                    <a:pt x="159" y="76"/>
                    <a:pt x="157" y="80"/>
                  </a:cubicBezTo>
                  <a:cubicBezTo>
                    <a:pt x="154" y="86"/>
                    <a:pt x="151" y="93"/>
                    <a:pt x="149" y="98"/>
                  </a:cubicBezTo>
                  <a:cubicBezTo>
                    <a:pt x="147" y="100"/>
                    <a:pt x="146" y="102"/>
                    <a:pt x="145" y="103"/>
                  </a:cubicBezTo>
                  <a:cubicBezTo>
                    <a:pt x="143" y="104"/>
                    <a:pt x="142" y="105"/>
                    <a:pt x="139" y="105"/>
                  </a:cubicBezTo>
                  <a:cubicBezTo>
                    <a:pt x="138" y="105"/>
                    <a:pt x="137" y="106"/>
                    <a:pt x="136" y="106"/>
                  </a:cubicBezTo>
                  <a:cubicBezTo>
                    <a:pt x="135" y="107"/>
                    <a:pt x="135" y="108"/>
                    <a:pt x="134" y="109"/>
                  </a:cubicBezTo>
                  <a:cubicBezTo>
                    <a:pt x="134" y="111"/>
                    <a:pt x="133" y="113"/>
                    <a:pt x="133" y="116"/>
                  </a:cubicBezTo>
                  <a:cubicBezTo>
                    <a:pt x="131" y="125"/>
                    <a:pt x="130" y="140"/>
                    <a:pt x="127" y="153"/>
                  </a:cubicBezTo>
                  <a:cubicBezTo>
                    <a:pt x="126" y="159"/>
                    <a:pt x="125" y="165"/>
                    <a:pt x="124" y="169"/>
                  </a:cubicBezTo>
                  <a:cubicBezTo>
                    <a:pt x="123" y="170"/>
                    <a:pt x="122" y="172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0" y="172"/>
                  </a:cubicBezTo>
                  <a:cubicBezTo>
                    <a:pt x="118" y="172"/>
                    <a:pt x="117" y="170"/>
                    <a:pt x="115" y="168"/>
                  </a:cubicBezTo>
                  <a:cubicBezTo>
                    <a:pt x="113" y="165"/>
                    <a:pt x="110" y="161"/>
                    <a:pt x="108" y="157"/>
                  </a:cubicBezTo>
                  <a:cubicBezTo>
                    <a:pt x="107" y="156"/>
                    <a:pt x="105" y="154"/>
                    <a:pt x="104" y="153"/>
                  </a:cubicBezTo>
                  <a:cubicBezTo>
                    <a:pt x="103" y="152"/>
                    <a:pt x="102" y="151"/>
                    <a:pt x="101" y="151"/>
                  </a:cubicBezTo>
                  <a:cubicBezTo>
                    <a:pt x="100" y="150"/>
                    <a:pt x="99" y="150"/>
                    <a:pt x="98" y="150"/>
                  </a:cubicBezTo>
                  <a:cubicBezTo>
                    <a:pt x="96" y="150"/>
                    <a:pt x="95" y="150"/>
                    <a:pt x="94" y="151"/>
                  </a:cubicBezTo>
                  <a:cubicBezTo>
                    <a:pt x="93" y="152"/>
                    <a:pt x="92" y="153"/>
                    <a:pt x="91" y="155"/>
                  </a:cubicBezTo>
                  <a:cubicBezTo>
                    <a:pt x="89" y="158"/>
                    <a:pt x="88" y="161"/>
                    <a:pt x="87" y="165"/>
                  </a:cubicBezTo>
                  <a:cubicBezTo>
                    <a:pt x="85" y="170"/>
                    <a:pt x="84" y="177"/>
                    <a:pt x="82" y="182"/>
                  </a:cubicBezTo>
                  <a:cubicBezTo>
                    <a:pt x="82" y="185"/>
                    <a:pt x="81" y="188"/>
                    <a:pt x="80" y="190"/>
                  </a:cubicBezTo>
                  <a:cubicBezTo>
                    <a:pt x="79" y="192"/>
                    <a:pt x="79" y="194"/>
                    <a:pt x="78" y="194"/>
                  </a:cubicBezTo>
                  <a:cubicBezTo>
                    <a:pt x="78" y="195"/>
                    <a:pt x="78" y="195"/>
                    <a:pt x="78" y="195"/>
                  </a:cubicBezTo>
                  <a:cubicBezTo>
                    <a:pt x="77" y="196"/>
                    <a:pt x="73" y="196"/>
                    <a:pt x="69" y="197"/>
                  </a:cubicBezTo>
                  <a:cubicBezTo>
                    <a:pt x="65" y="197"/>
                    <a:pt x="60" y="198"/>
                    <a:pt x="55" y="198"/>
                  </a:cubicBezTo>
                  <a:cubicBezTo>
                    <a:pt x="43" y="198"/>
                    <a:pt x="30" y="197"/>
                    <a:pt x="19" y="196"/>
                  </a:cubicBezTo>
                  <a:cubicBezTo>
                    <a:pt x="14" y="195"/>
                    <a:pt x="10" y="195"/>
                    <a:pt x="6" y="194"/>
                  </a:cubicBezTo>
                  <a:cubicBezTo>
                    <a:pt x="3" y="194"/>
                    <a:pt x="1" y="194"/>
                    <a:pt x="1" y="194"/>
                  </a:cubicBezTo>
                  <a:cubicBezTo>
                    <a:pt x="0" y="202"/>
                    <a:pt x="0" y="202"/>
                    <a:pt x="0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10105745" y="4162777"/>
              <a:ext cx="112" cy="477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247392" y="2837498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查疾病</a:t>
            </a:r>
            <a:endParaRPr lang="zh-CN" altLang="en-US" sz="6000" b="1" dirty="0" smtClean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175000" y="2186361"/>
            <a:ext cx="2160000" cy="2160000"/>
          </a:xfrm>
          <a:prstGeom prst="ellipse">
            <a:avLst/>
          </a:prstGeom>
          <a:solidFill>
            <a:srgbClr val="D8494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57490" y="2481531"/>
            <a:ext cx="7950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850232" y="6325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 bldLvl="0" animBg="1"/>
      <p:bldP spid="2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查疾病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查疾病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09725"/>
            <a:ext cx="2624455" cy="4667250"/>
          </a:xfrm>
          <a:prstGeom prst="rect">
            <a:avLst/>
          </a:prstGeom>
        </p:spPr>
      </p:pic>
      <p:pic>
        <p:nvPicPr>
          <p:cNvPr id="10" name="图片 9" descr="2.科室疾病选择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614170"/>
            <a:ext cx="2638425" cy="4691380"/>
          </a:xfrm>
          <a:prstGeom prst="rect">
            <a:avLst/>
          </a:prstGeom>
        </p:spPr>
      </p:pic>
      <p:pic>
        <p:nvPicPr>
          <p:cNvPr id="11" name="图片 10" descr="3.疾病主页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8455"/>
            <a:ext cx="2673350" cy="4754245"/>
          </a:xfrm>
          <a:prstGeom prst="rect">
            <a:avLst/>
          </a:prstGeom>
        </p:spPr>
      </p:pic>
      <p:pic>
        <p:nvPicPr>
          <p:cNvPr id="12" name="图片 11" descr="4.推荐医生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14170"/>
            <a:ext cx="2673350" cy="47542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2065" y="0"/>
            <a:ext cx="12192000" cy="3429000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778000" y="1932057"/>
            <a:ext cx="1800000" cy="3463786"/>
            <a:chOff x="1778000" y="1741557"/>
            <a:chExt cx="1800000" cy="3463786"/>
          </a:xfrm>
        </p:grpSpPr>
        <p:sp>
          <p:nvSpPr>
            <p:cNvPr id="12" name="圆角矩形 11"/>
            <p:cNvSpPr/>
            <p:nvPr/>
          </p:nvSpPr>
          <p:spPr>
            <a:xfrm>
              <a:off x="17780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7780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14146" y="1741557"/>
              <a:ext cx="72771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76966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在线开方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20892" y="3858593"/>
              <a:ext cx="1514217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购药开方，远程开方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57900" y="1932057"/>
            <a:ext cx="1800000" cy="3463786"/>
            <a:chOff x="6357900" y="1741557"/>
            <a:chExt cx="1800000" cy="3463786"/>
          </a:xfrm>
        </p:grpSpPr>
        <p:sp>
          <p:nvSpPr>
            <p:cNvPr id="14" name="圆角矩形 13"/>
            <p:cNvSpPr/>
            <p:nvPr/>
          </p:nvSpPr>
          <p:spPr>
            <a:xfrm>
              <a:off x="63579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579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30876" y="1741557"/>
              <a:ext cx="6540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7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56875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患者随访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0079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医生随访记录，随访内容，复诊提醒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7950" y="1932057"/>
            <a:ext cx="1800000" cy="3463786"/>
            <a:chOff x="4067950" y="1741557"/>
            <a:chExt cx="1800000" cy="3463786"/>
          </a:xfrm>
        </p:grpSpPr>
        <p:sp>
          <p:nvSpPr>
            <p:cNvPr id="13" name="圆角矩形 12"/>
            <p:cNvSpPr/>
            <p:nvPr/>
          </p:nvSpPr>
          <p:spPr>
            <a:xfrm>
              <a:off x="40679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0679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02826" y="1741557"/>
              <a:ext cx="7302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66917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健康体检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10842" y="3858593"/>
              <a:ext cx="1514217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体检套餐售卖，体检报告生成，报告对比，异常指标分析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647850" y="1932057"/>
            <a:ext cx="1800000" cy="3463786"/>
            <a:chOff x="8647850" y="1741557"/>
            <a:chExt cx="1800000" cy="3463786"/>
          </a:xfrm>
        </p:grpSpPr>
        <p:sp>
          <p:nvSpPr>
            <p:cNvPr id="15" name="圆角矩形 14"/>
            <p:cNvSpPr/>
            <p:nvPr/>
          </p:nvSpPr>
          <p:spPr>
            <a:xfrm>
              <a:off x="86478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478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84313" y="1741557"/>
              <a:ext cx="7270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08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846819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患教交流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90742" y="3858593"/>
              <a:ext cx="1514217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专家发表患教资料分享给指定患者，同时平台专家也可以看相应内容以供学习参考和复用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53259" y="541732"/>
            <a:ext cx="3391878" cy="1138223"/>
            <a:chOff x="4453259" y="541732"/>
            <a:chExt cx="3391878" cy="1138223"/>
          </a:xfrm>
        </p:grpSpPr>
        <p:grpSp>
          <p:nvGrpSpPr>
            <p:cNvPr id="31" name="组合 30"/>
            <p:cNvGrpSpPr/>
            <p:nvPr/>
          </p:nvGrpSpPr>
          <p:grpSpPr>
            <a:xfrm>
              <a:off x="5028309" y="541732"/>
              <a:ext cx="2111220" cy="1138223"/>
              <a:chOff x="5049038" y="595868"/>
              <a:chExt cx="2111220" cy="113822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499353" y="595868"/>
                <a:ext cx="12105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经典特宋简" panose="02010609010101010101" pitchFamily="49" charset="-122"/>
                  </a:rPr>
                  <a:t>目录</a:t>
                </a:r>
                <a:endPara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049038" y="1210871"/>
                <a:ext cx="2111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453259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70804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查疾病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5.推荐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95755"/>
            <a:ext cx="2632710" cy="4681220"/>
          </a:xfrm>
          <a:prstGeom prst="rect">
            <a:avLst/>
          </a:prstGeom>
        </p:spPr>
      </p:pic>
      <p:pic>
        <p:nvPicPr>
          <p:cNvPr id="13" name="图片 12" descr="6.科普文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599565"/>
            <a:ext cx="2646045" cy="4705985"/>
          </a:xfrm>
          <a:prstGeom prst="rect">
            <a:avLst/>
          </a:prstGeom>
        </p:spPr>
      </p:pic>
      <p:pic>
        <p:nvPicPr>
          <p:cNvPr id="14" name="图片 13" descr="7.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0200"/>
            <a:ext cx="2694305" cy="4791075"/>
          </a:xfrm>
          <a:prstGeom prst="rect">
            <a:avLst/>
          </a:prstGeom>
        </p:spPr>
      </p:pic>
      <p:pic>
        <p:nvPicPr>
          <p:cNvPr id="15" name="图片 14" descr="8.分享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02105"/>
            <a:ext cx="2692400" cy="47891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查疫苗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2105"/>
            <a:ext cx="2632710" cy="4674870"/>
          </a:xfrm>
          <a:prstGeom prst="rect">
            <a:avLst/>
          </a:prstGeom>
        </p:spPr>
      </p:pic>
      <p:pic>
        <p:nvPicPr>
          <p:cNvPr id="3" name="图片 2" descr="2.详情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85" y="1602105"/>
            <a:ext cx="2648585" cy="4705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325" y="1602105"/>
            <a:ext cx="2220595" cy="48120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查症状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9725"/>
            <a:ext cx="2644140" cy="4667250"/>
          </a:xfrm>
          <a:prstGeom prst="rect">
            <a:avLst/>
          </a:prstGeom>
        </p:spPr>
      </p:pic>
      <p:pic>
        <p:nvPicPr>
          <p:cNvPr id="3" name="图片 2" descr="2.症状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25" y="1581150"/>
            <a:ext cx="2679065" cy="4819650"/>
          </a:xfrm>
          <a:prstGeom prst="rect">
            <a:avLst/>
          </a:prstGeom>
        </p:spPr>
      </p:pic>
      <p:pic>
        <p:nvPicPr>
          <p:cNvPr id="6" name="图片 5" descr="3.症状主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609725"/>
            <a:ext cx="2746375" cy="4857750"/>
          </a:xfrm>
          <a:prstGeom prst="rect">
            <a:avLst/>
          </a:prstGeom>
        </p:spPr>
      </p:pic>
      <p:pic>
        <p:nvPicPr>
          <p:cNvPr id="7" name="图片 6" descr="4.详情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660" y="1618615"/>
            <a:ext cx="2722880" cy="48412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法定传染病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9090"/>
            <a:ext cx="2651125" cy="4734560"/>
          </a:xfrm>
          <a:prstGeom prst="rect">
            <a:avLst/>
          </a:prstGeom>
        </p:spPr>
      </p:pic>
      <p:pic>
        <p:nvPicPr>
          <p:cNvPr id="3" name="图片 2" descr="2疾病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638300"/>
            <a:ext cx="2667635" cy="4752975"/>
          </a:xfrm>
          <a:prstGeom prst="rect">
            <a:avLst/>
          </a:prstGeom>
        </p:spPr>
      </p:pic>
      <p:pic>
        <p:nvPicPr>
          <p:cNvPr id="6" name="图片 5" descr="3.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05" y="1570355"/>
            <a:ext cx="2710815" cy="4820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570" y="1570355"/>
            <a:ext cx="2241550" cy="48564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家庭常备药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9725"/>
            <a:ext cx="2606675" cy="4705350"/>
          </a:xfrm>
          <a:prstGeom prst="rect">
            <a:avLst/>
          </a:prstGeom>
        </p:spPr>
      </p:pic>
      <p:pic>
        <p:nvPicPr>
          <p:cNvPr id="3" name="图片 2" descr="2.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90675"/>
            <a:ext cx="2679700" cy="4810125"/>
          </a:xfrm>
          <a:prstGeom prst="rect">
            <a:avLst/>
          </a:prstGeom>
        </p:spPr>
      </p:pic>
      <p:pic>
        <p:nvPicPr>
          <p:cNvPr id="6" name="图片 5" descr="QQ截图202002232249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15" y="1571625"/>
            <a:ext cx="2698750" cy="48158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体检解读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9090"/>
            <a:ext cx="2635885" cy="4725035"/>
          </a:xfrm>
          <a:prstGeom prst="rect">
            <a:avLst/>
          </a:prstGeom>
        </p:spPr>
      </p:pic>
      <p:pic>
        <p:nvPicPr>
          <p:cNvPr id="3" name="图片 2" descr="2.检查项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70355"/>
            <a:ext cx="2672715" cy="4725035"/>
          </a:xfrm>
          <a:prstGeom prst="rect">
            <a:avLst/>
          </a:prstGeom>
        </p:spPr>
      </p:pic>
      <p:pic>
        <p:nvPicPr>
          <p:cNvPr id="6" name="图片 5" descr="3.详情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850" y="1579245"/>
            <a:ext cx="2727325" cy="4848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965" y="1609090"/>
            <a:ext cx="2266315" cy="49091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推荐板块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599565"/>
            <a:ext cx="2640330" cy="4686935"/>
          </a:xfrm>
          <a:prstGeom prst="rect">
            <a:avLst/>
          </a:prstGeom>
        </p:spPr>
      </p:pic>
      <p:pic>
        <p:nvPicPr>
          <p:cNvPr id="3" name="图片 2" descr="2.疾病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70355"/>
            <a:ext cx="2647950" cy="4773295"/>
          </a:xfrm>
          <a:prstGeom prst="rect">
            <a:avLst/>
          </a:prstGeom>
        </p:spPr>
      </p:pic>
      <p:pic>
        <p:nvPicPr>
          <p:cNvPr id="6" name="图片 5" descr="3.详情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592580"/>
            <a:ext cx="2693035" cy="47891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47429" y="1554309"/>
            <a:ext cx="4615277" cy="8312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健康中心</a:t>
            </a:r>
            <a:endParaRPr lang="en-US" altLang="zh-CN" sz="48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 文本框 4627"/>
          <p:cNvSpPr txBox="1"/>
          <p:nvPr>
            <p:custDataLst>
              <p:tags r:id="rId2"/>
            </p:custDataLst>
          </p:nvPr>
        </p:nvSpPr>
        <p:spPr>
          <a:xfrm>
            <a:off x="6689725" y="2825115"/>
            <a:ext cx="5201285" cy="39560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套餐购买，报告生成，报告解读，报告对比 </a:t>
            </a:r>
            <a:endParaRPr lang="zh-CN" altLang="en-US" b="1" spc="140" dirty="0" err="1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69054" y="4435642"/>
            <a:ext cx="481263" cy="2422358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90805"/>
            <a:ext cx="6313805" cy="6657340"/>
          </a:xfrm>
          <a:prstGeom prst="rect">
            <a:avLst/>
          </a:prstGeom>
        </p:spPr>
      </p:pic>
      <p:pic>
        <p:nvPicPr>
          <p:cNvPr id="17" name="图片 16" descr="图文咨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990" y="3503930"/>
            <a:ext cx="353695" cy="353695"/>
          </a:xfrm>
          <a:prstGeom prst="rect">
            <a:avLst/>
          </a:prstGeom>
          <a:noFill/>
        </p:spPr>
      </p:pic>
      <p:pic>
        <p:nvPicPr>
          <p:cNvPr id="18" name="图片 17" descr="医生&amp;医生介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15" y="3484245"/>
            <a:ext cx="373380" cy="373380"/>
          </a:xfrm>
          <a:prstGeom prst="rect">
            <a:avLst/>
          </a:prstGeom>
        </p:spPr>
      </p:pic>
      <p:pic>
        <p:nvPicPr>
          <p:cNvPr id="19" name="图片 18" descr="04-医生门诊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215" y="3466465"/>
            <a:ext cx="439420" cy="4394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套餐购买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1.进入体检中心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99565"/>
            <a:ext cx="2652395" cy="4782185"/>
          </a:xfrm>
          <a:prstGeom prst="rect">
            <a:avLst/>
          </a:prstGeom>
        </p:spPr>
      </p:pic>
      <p:pic>
        <p:nvPicPr>
          <p:cNvPr id="5" name="图片 4" descr="2.选择体检套餐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765" y="1597660"/>
            <a:ext cx="2638425" cy="4888230"/>
          </a:xfrm>
          <a:prstGeom prst="rect">
            <a:avLst/>
          </a:prstGeom>
        </p:spPr>
      </p:pic>
      <p:pic>
        <p:nvPicPr>
          <p:cNvPr id="6" name="图片 5" descr="3.选择预约时间和体检机构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588770"/>
            <a:ext cx="2694305" cy="5064125"/>
          </a:xfrm>
          <a:prstGeom prst="rect">
            <a:avLst/>
          </a:prstGeom>
        </p:spPr>
      </p:pic>
      <p:pic>
        <p:nvPicPr>
          <p:cNvPr id="7" name="图片 6" descr="4.选择时间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02740"/>
            <a:ext cx="2691765" cy="50596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5.选择加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19250"/>
            <a:ext cx="2641600" cy="4905375"/>
          </a:xfrm>
          <a:prstGeom prst="rect">
            <a:avLst/>
          </a:prstGeom>
        </p:spPr>
      </p:pic>
      <p:pic>
        <p:nvPicPr>
          <p:cNvPr id="5" name="图片 4" descr="6.确认信息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619250"/>
            <a:ext cx="2647315" cy="4914900"/>
          </a:xfrm>
          <a:prstGeom prst="rect">
            <a:avLst/>
          </a:prstGeom>
        </p:spPr>
      </p:pic>
      <p:pic>
        <p:nvPicPr>
          <p:cNvPr id="6" name="图片 5" descr="8，跳转到体检订单列表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16075"/>
            <a:ext cx="2667000" cy="4745355"/>
          </a:xfrm>
          <a:prstGeom prst="rect">
            <a:avLst/>
          </a:prstGeom>
        </p:spPr>
      </p:pic>
      <p:pic>
        <p:nvPicPr>
          <p:cNvPr id="7" name="图片 6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18615"/>
            <a:ext cx="2693670" cy="48393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2065" y="0"/>
            <a:ext cx="12192000" cy="3429000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778000" y="1932057"/>
            <a:ext cx="1800000" cy="3463786"/>
            <a:chOff x="1778000" y="1741557"/>
            <a:chExt cx="1800000" cy="3463786"/>
          </a:xfrm>
        </p:grpSpPr>
        <p:sp>
          <p:nvSpPr>
            <p:cNvPr id="12" name="圆角矩形 11"/>
            <p:cNvSpPr/>
            <p:nvPr/>
          </p:nvSpPr>
          <p:spPr>
            <a:xfrm>
              <a:off x="17780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7780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12876" y="1741557"/>
              <a:ext cx="7302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9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76971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报告解读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20892" y="3858593"/>
              <a:ext cx="1514217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化验报告，体检报告，检验报告，专家一对一解读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57900" y="1932057"/>
            <a:ext cx="1800000" cy="3463786"/>
            <a:chOff x="6357900" y="1741557"/>
            <a:chExt cx="1800000" cy="3463786"/>
          </a:xfrm>
        </p:grpSpPr>
        <p:sp>
          <p:nvSpPr>
            <p:cNvPr id="14" name="圆角矩形 13"/>
            <p:cNvSpPr/>
            <p:nvPr/>
          </p:nvSpPr>
          <p:spPr>
            <a:xfrm>
              <a:off x="63579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579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72787" y="1741557"/>
              <a:ext cx="57023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11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56881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患者转诊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0079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患者转诊，患者管理，患者分组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7950" y="1932057"/>
            <a:ext cx="1800000" cy="3463786"/>
            <a:chOff x="4067950" y="1741557"/>
            <a:chExt cx="1800000" cy="3463786"/>
          </a:xfrm>
        </p:grpSpPr>
        <p:sp>
          <p:nvSpPr>
            <p:cNvPr id="13" name="圆角矩形 12"/>
            <p:cNvSpPr/>
            <p:nvPr/>
          </p:nvSpPr>
          <p:spPr>
            <a:xfrm>
              <a:off x="40679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0679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43467" y="1741557"/>
              <a:ext cx="64897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10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66923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智能推送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1084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推送相关产品，科室，专家，以及治疗方案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647850" y="1932057"/>
            <a:ext cx="1800000" cy="3463786"/>
            <a:chOff x="8647850" y="1741557"/>
            <a:chExt cx="1800000" cy="3463786"/>
          </a:xfrm>
        </p:grpSpPr>
        <p:sp>
          <p:nvSpPr>
            <p:cNvPr id="15" name="圆角矩形 14"/>
            <p:cNvSpPr/>
            <p:nvPr/>
          </p:nvSpPr>
          <p:spPr>
            <a:xfrm>
              <a:off x="86478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478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231938" y="1741557"/>
              <a:ext cx="6318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846823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医生团队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9074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邀请入团，团队管理，团队作品，团队签约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53259" y="541732"/>
            <a:ext cx="3391878" cy="1138223"/>
            <a:chOff x="4453259" y="541732"/>
            <a:chExt cx="3391878" cy="1138223"/>
          </a:xfrm>
        </p:grpSpPr>
        <p:grpSp>
          <p:nvGrpSpPr>
            <p:cNvPr id="31" name="组合 30"/>
            <p:cNvGrpSpPr/>
            <p:nvPr/>
          </p:nvGrpSpPr>
          <p:grpSpPr>
            <a:xfrm>
              <a:off x="5028309" y="541732"/>
              <a:ext cx="2111220" cy="1138223"/>
              <a:chOff x="5049038" y="595868"/>
              <a:chExt cx="2111220" cy="113822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499353" y="595868"/>
                <a:ext cx="12105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经典特宋简" panose="02010609010101010101" pitchFamily="49" charset="-122"/>
                  </a:rPr>
                  <a:t>目录</a:t>
                </a:r>
                <a:endPara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049038" y="1210871"/>
                <a:ext cx="2111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453259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70804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体检核销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13体检完成后，用户点击生成报告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15" y="1617345"/>
            <a:ext cx="2297430" cy="5134610"/>
          </a:xfrm>
          <a:prstGeom prst="rect">
            <a:avLst/>
          </a:prstGeom>
        </p:spPr>
      </p:pic>
      <p:pic>
        <p:nvPicPr>
          <p:cNvPr id="15" name="图片 14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" y="1607820"/>
            <a:ext cx="2309495" cy="5134610"/>
          </a:xfrm>
          <a:prstGeom prst="rect">
            <a:avLst/>
          </a:prstGeom>
        </p:spPr>
      </p:pic>
      <p:pic>
        <p:nvPicPr>
          <p:cNvPr id="16" name="图片 15" descr="14生成报告，并生成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915" y="1617345"/>
            <a:ext cx="2880360" cy="5125720"/>
          </a:xfrm>
          <a:prstGeom prst="rect">
            <a:avLst/>
          </a:prstGeom>
        </p:spPr>
      </p:pic>
      <p:pic>
        <p:nvPicPr>
          <p:cNvPr id="17" name="图片 16" descr="15，跳入体检订单已完成列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65" y="1607820"/>
            <a:ext cx="2875280" cy="51149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生成报告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16.查看报告详情，并且引导解读报告"/>
          <p:cNvPicPr>
            <a:picLocks noChangeAspect="1"/>
          </p:cNvPicPr>
          <p:nvPr/>
        </p:nvPicPr>
        <p:blipFill>
          <a:blip r:embed="rId3"/>
          <a:srcRect b="44292"/>
          <a:stretch>
            <a:fillRect/>
          </a:stretch>
        </p:blipFill>
        <p:spPr>
          <a:xfrm>
            <a:off x="196850" y="1556385"/>
            <a:ext cx="2882900" cy="4580255"/>
          </a:xfrm>
          <a:prstGeom prst="rect">
            <a:avLst/>
          </a:prstGeom>
        </p:spPr>
      </p:pic>
      <p:pic>
        <p:nvPicPr>
          <p:cNvPr id="6" name="图片 5" descr="18.个人中心我的报告列表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625" y="1311275"/>
            <a:ext cx="2849880" cy="5070475"/>
          </a:xfrm>
          <a:prstGeom prst="rect">
            <a:avLst/>
          </a:prstGeom>
        </p:spPr>
      </p:pic>
      <p:pic>
        <p:nvPicPr>
          <p:cNvPr id="7" name="图片 6" descr="17解读完成的报告详情"/>
          <p:cNvPicPr>
            <a:picLocks noChangeAspect="1"/>
          </p:cNvPicPr>
          <p:nvPr/>
        </p:nvPicPr>
        <p:blipFill>
          <a:blip r:embed="rId5"/>
          <a:srcRect t="61069"/>
          <a:stretch>
            <a:fillRect/>
          </a:stretch>
        </p:blipFill>
        <p:spPr>
          <a:xfrm>
            <a:off x="6391910" y="1556385"/>
            <a:ext cx="2926715" cy="3654425"/>
          </a:xfrm>
          <a:prstGeom prst="rect">
            <a:avLst/>
          </a:prstGeom>
        </p:spPr>
      </p:pic>
      <p:pic>
        <p:nvPicPr>
          <p:cNvPr id="8" name="图片 7" descr="16.查看报告详情，并且引导解读报告"/>
          <p:cNvPicPr>
            <a:picLocks noChangeAspect="1"/>
          </p:cNvPicPr>
          <p:nvPr/>
        </p:nvPicPr>
        <p:blipFill>
          <a:blip r:embed="rId3"/>
          <a:srcRect t="56605"/>
          <a:stretch>
            <a:fillRect/>
          </a:stretch>
        </p:blipFill>
        <p:spPr>
          <a:xfrm>
            <a:off x="3302000" y="1741170"/>
            <a:ext cx="2929255" cy="36252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47429" y="1554309"/>
            <a:ext cx="4615277" cy="8312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spAutoFit/>
          </a:bodyPr>
          <a:lstStyle/>
          <a:p>
            <a:r>
              <a:rPr lang="zh-CN" sz="4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手术预约</a:t>
            </a:r>
            <a:endParaRPr lang="zh-CN" sz="48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 文本框 4627"/>
          <p:cNvSpPr txBox="1"/>
          <p:nvPr>
            <p:custDataLst>
              <p:tags r:id="rId2"/>
            </p:custDataLst>
          </p:nvPr>
        </p:nvSpPr>
        <p:spPr>
          <a:xfrm>
            <a:off x="6826250" y="2815590"/>
            <a:ext cx="4062095" cy="39560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手术预约，手术安排 </a:t>
            </a:r>
            <a:endParaRPr lang="zh-CN" altLang="en-US" b="1" spc="140" dirty="0" err="1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69054" y="4435642"/>
            <a:ext cx="481263" cy="2422358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90805"/>
            <a:ext cx="6313805" cy="6657340"/>
          </a:xfrm>
          <a:prstGeom prst="rect">
            <a:avLst/>
          </a:prstGeom>
        </p:spPr>
      </p:pic>
      <p:pic>
        <p:nvPicPr>
          <p:cNvPr id="17" name="图片 16" descr="图文咨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990" y="3503930"/>
            <a:ext cx="353695" cy="353695"/>
          </a:xfrm>
          <a:prstGeom prst="rect">
            <a:avLst/>
          </a:prstGeom>
          <a:noFill/>
        </p:spPr>
      </p:pic>
      <p:pic>
        <p:nvPicPr>
          <p:cNvPr id="18" name="图片 17" descr="医生&amp;医生介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15" y="3484245"/>
            <a:ext cx="373380" cy="373380"/>
          </a:xfrm>
          <a:prstGeom prst="rect">
            <a:avLst/>
          </a:prstGeom>
        </p:spPr>
      </p:pic>
      <p:pic>
        <p:nvPicPr>
          <p:cNvPr id="19" name="图片 18" descr="04-医生门诊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215" y="3466465"/>
            <a:ext cx="439420" cy="4394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手术预约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1.点击手术安排首先进入宣传页面（需修改排版设计的好点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17980"/>
            <a:ext cx="2632075" cy="5297170"/>
          </a:xfrm>
          <a:prstGeom prst="rect">
            <a:avLst/>
          </a:prstGeom>
        </p:spPr>
      </p:pic>
      <p:pic>
        <p:nvPicPr>
          <p:cNvPr id="5" name="图片 4" descr="2.进入选择医院的界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80" y="1617345"/>
            <a:ext cx="2637790" cy="4886960"/>
          </a:xfrm>
          <a:prstGeom prst="rect">
            <a:avLst/>
          </a:prstGeom>
        </p:spPr>
      </p:pic>
      <p:pic>
        <p:nvPicPr>
          <p:cNvPr id="6" name="图片 5" descr="3.进入选择科室页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19250"/>
            <a:ext cx="2682875" cy="4905375"/>
          </a:xfrm>
          <a:prstGeom prst="rect">
            <a:avLst/>
          </a:prstGeom>
        </p:spPr>
      </p:pic>
      <p:pic>
        <p:nvPicPr>
          <p:cNvPr id="7" name="图片 6" descr="4.进入手术安排专家列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19250"/>
            <a:ext cx="2687955" cy="49149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手术预约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5.点击手术快约，进入提交信息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600200"/>
            <a:ext cx="2614930" cy="4781550"/>
          </a:xfrm>
          <a:prstGeom prst="rect">
            <a:avLst/>
          </a:prstGeom>
        </p:spPr>
      </p:pic>
      <p:pic>
        <p:nvPicPr>
          <p:cNvPr id="5" name="图片 4" descr="5.选择患者信息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599565"/>
            <a:ext cx="2636520" cy="4753610"/>
          </a:xfrm>
          <a:prstGeom prst="rect">
            <a:avLst/>
          </a:prstGeom>
        </p:spPr>
      </p:pic>
      <p:pic>
        <p:nvPicPr>
          <p:cNvPr id="6" name="图片 5" descr="6.选择预约时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0200"/>
            <a:ext cx="2688590" cy="4981575"/>
          </a:xfrm>
          <a:prstGeom prst="rect">
            <a:avLst/>
          </a:prstGeom>
        </p:spPr>
      </p:pic>
      <p:pic>
        <p:nvPicPr>
          <p:cNvPr id="7" name="图片 6" descr="7.进入支付页面支付费用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14170"/>
            <a:ext cx="2684780" cy="46723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手术预约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9.取消支付进入详情页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98930"/>
            <a:ext cx="2622550" cy="4859020"/>
          </a:xfrm>
          <a:prstGeom prst="rect">
            <a:avLst/>
          </a:prstGeom>
        </p:spPr>
      </p:pic>
      <p:pic>
        <p:nvPicPr>
          <p:cNvPr id="5" name="图片 4" descr="10.成功支付进入详情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609725"/>
            <a:ext cx="2647315" cy="4905375"/>
          </a:xfrm>
          <a:prstGeom prst="rect">
            <a:avLst/>
          </a:prstGeom>
        </p:spPr>
      </p:pic>
      <p:pic>
        <p:nvPicPr>
          <p:cNvPr id="6" name="图片 5" descr="11.同意订阅消息页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9090"/>
            <a:ext cx="2678430" cy="4963160"/>
          </a:xfrm>
          <a:prstGeom prst="rect">
            <a:avLst/>
          </a:prstGeom>
        </p:spPr>
      </p:pic>
      <p:pic>
        <p:nvPicPr>
          <p:cNvPr id="7" name="图片 6" descr="12.跳入我的问诊列表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840" y="1618615"/>
            <a:ext cx="2673985" cy="49536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325979" cy="6858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23809" y="3429000"/>
            <a:ext cx="4170947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latin typeface="Century Gothic" panose="020B0502020202020204" pitchFamily="34" charset="0"/>
              </a:rPr>
              <a:t>家庭医生是指对服务对象实行全面的、连续的、有效的、及时的和个性化医疗保健服务和照顾的新型医生；</a:t>
            </a:r>
            <a:endParaRPr lang="en-US" altLang="zh-CN" sz="1100" dirty="0" smtClean="0"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3809" y="4255169"/>
            <a:ext cx="41709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latin typeface="Century Gothic" panose="020B0502020202020204" pitchFamily="34" charset="0"/>
              </a:rPr>
              <a:t>家庭医生是指具有全面系统的预防、保健、医疗、康复知识，具有较强语言表达能力、人际沟通能力、工作协调能力，能提供及时、有效服务的，对工作认真负责，对人们非常热情的新型医疗顾问和健康管理者。</a:t>
            </a:r>
            <a:endParaRPr lang="en-US" altLang="zh-CN" sz="1100" dirty="0" smtClean="0"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68322" y="0"/>
            <a:ext cx="481263" cy="2422358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83704" y="262350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rPr>
              <a:t>家庭医生</a:t>
            </a:r>
            <a:endParaRPr lang="zh-CN" altLang="en-US" sz="3600" b="1" dirty="0" smtClean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3809" y="5199168"/>
            <a:ext cx="41709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latin typeface="Century Gothic" panose="020B0502020202020204" pitchFamily="34" charset="0"/>
              </a:rPr>
              <a:t>家庭医生也叫全科大夫，其以家庭医疗保健服务为主要任务，提供个性化的预防、保健、治疗、康复、健康教育服务和指导，使您足不出户就能解决日常健康问题和保健需求、得到家庭治疗和家庭康复护理等服务。</a:t>
            </a:r>
            <a:endParaRPr lang="en-US" altLang="zh-CN" sz="1100" dirty="0" smtClean="0"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956789" y="462630"/>
            <a:ext cx="2340000" cy="23400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  <p:bldP spid="7" grpId="0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家庭医生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1.家庭医生宣传主页面（重新排版增加签约须知，签约协议，签约流程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614170"/>
            <a:ext cx="1461770" cy="4967605"/>
          </a:xfrm>
          <a:prstGeom prst="rect">
            <a:avLst/>
          </a:prstGeom>
        </p:spPr>
      </p:pic>
      <p:pic>
        <p:nvPicPr>
          <p:cNvPr id="11" name="图片 10" descr="2.点击去签约进入团队列表(需要修改微调一下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599565"/>
            <a:ext cx="2725420" cy="4982845"/>
          </a:xfrm>
          <a:prstGeom prst="rect">
            <a:avLst/>
          </a:prstGeom>
        </p:spPr>
      </p:pic>
      <p:pic>
        <p:nvPicPr>
          <p:cNvPr id="12" name="图片 11" descr="3.0团队主页详情（需修改，增加团队服务包。团队成员）参考丁香医生专家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525" y="1600200"/>
            <a:ext cx="1648460" cy="4996815"/>
          </a:xfrm>
          <a:prstGeom prst="rect">
            <a:avLst/>
          </a:prstGeom>
        </p:spPr>
      </p:pic>
      <p:pic>
        <p:nvPicPr>
          <p:cNvPr id="13" name="图片 12" descr="3.1团队详情团队擅长方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25" y="1599565"/>
            <a:ext cx="2771140" cy="4997450"/>
          </a:xfrm>
          <a:prstGeom prst="rect">
            <a:avLst/>
          </a:prstGeom>
        </p:spPr>
      </p:pic>
      <p:pic>
        <p:nvPicPr>
          <p:cNvPr id="14" name="图片 13" descr="3.2团队详情团队评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025" y="1599565"/>
            <a:ext cx="2771140" cy="499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家庭医生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4读取家庭成员健康档案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4645"/>
            <a:ext cx="2632710" cy="4748530"/>
          </a:xfrm>
          <a:prstGeom prst="rect">
            <a:avLst/>
          </a:prstGeom>
        </p:spPr>
      </p:pic>
      <p:pic>
        <p:nvPicPr>
          <p:cNvPr id="11" name="图片 10" descr="5.进入团队签约支付界面（需修改）去掉回复时间，去掉公开问题，去掉医生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98930"/>
            <a:ext cx="2645410" cy="4706620"/>
          </a:xfrm>
          <a:prstGeom prst="rect">
            <a:avLst/>
          </a:prstGeom>
        </p:spPr>
      </p:pic>
      <p:pic>
        <p:nvPicPr>
          <p:cNvPr id="12" name="图片 11" descr="7.我签约的团队（需修改成团队内容）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590675"/>
            <a:ext cx="2693035" cy="4924425"/>
          </a:xfrm>
          <a:prstGeom prst="rect">
            <a:avLst/>
          </a:prstGeom>
        </p:spPr>
      </p:pic>
      <p:pic>
        <p:nvPicPr>
          <p:cNvPr id="14" name="图片 13" descr="团队内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35" y="1590675"/>
            <a:ext cx="2684145" cy="4906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91388" y="3582254"/>
            <a:ext cx="4170947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Century Gothic" panose="020B0502020202020204" pitchFamily="34" charset="0"/>
              </a:rPr>
              <a:t>手术预约  家庭</a:t>
            </a:r>
            <a:r>
              <a:rPr lang="zh-CN" altLang="en-US" sz="1100" dirty="0" smtClean="0">
                <a:latin typeface="Century Gothic" panose="020B0502020202020204" pitchFamily="34" charset="0"/>
              </a:rPr>
              <a:t>医生  </a:t>
            </a:r>
            <a:endParaRPr lang="zh-CN" altLang="en-US" sz="1100" dirty="0" smtClean="0"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1388" y="4408423"/>
            <a:ext cx="4170947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latin typeface="Century Gothic" panose="020B0502020202020204" pitchFamily="34" charset="0"/>
              </a:rPr>
              <a:t>电话问诊 视频问诊</a:t>
            </a:r>
            <a:endParaRPr lang="zh-CN" altLang="en-US" sz="1100" dirty="0" smtClean="0">
              <a:latin typeface="Century Gothic" panose="020B0502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1388" y="2648363"/>
            <a:ext cx="330166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rPr>
              <a:t>快捷服务</a:t>
            </a:r>
            <a:endParaRPr lang="zh-CN" altLang="en-US" sz="3600" b="1" dirty="0" smtClean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9514" y="0"/>
            <a:ext cx="481263" cy="2422358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3390" y="942473"/>
            <a:ext cx="465221" cy="4973053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30655" y="5660833"/>
            <a:ext cx="31282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solidFill>
                  <a:srgbClr val="D7C4A9"/>
                </a:solidFill>
                <a:latin typeface="Century Gothic" panose="020B0502020202020204" pitchFamily="34" charset="0"/>
              </a:rPr>
              <a:t>There is one kind of job though, that is both indispensable and difficult – perhaps impossible – to automate: the kind that requires emotional skills. </a:t>
            </a:r>
            <a:endParaRPr lang="zh-CN" altLang="en-US" sz="1100" dirty="0">
              <a:solidFill>
                <a:srgbClr val="D7C4A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39013" y="5192648"/>
            <a:ext cx="4170947" cy="260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100" dirty="0" smtClean="0">
                <a:latin typeface="Century Gothic" panose="020B0502020202020204" pitchFamily="34" charset="0"/>
              </a:rPr>
              <a:t>远程挂号 快速导诊</a:t>
            </a:r>
            <a:endParaRPr lang="zh-CN" altLang="en-US" sz="1100" dirty="0" smtClean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 animBg="1"/>
      <p:bldP spid="7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2065" y="0"/>
            <a:ext cx="12192000" cy="3429000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778000" y="1932057"/>
            <a:ext cx="1800000" cy="3463786"/>
            <a:chOff x="1778000" y="1741557"/>
            <a:chExt cx="1800000" cy="3463786"/>
          </a:xfrm>
        </p:grpSpPr>
        <p:sp>
          <p:nvSpPr>
            <p:cNvPr id="12" name="圆角矩形 11"/>
            <p:cNvSpPr/>
            <p:nvPr/>
          </p:nvSpPr>
          <p:spPr>
            <a:xfrm>
              <a:off x="17780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7780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55104" y="1741557"/>
              <a:ext cx="64579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13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76975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在线挂号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20892" y="3858593"/>
              <a:ext cx="151421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科室挂号，专家挂号，平台代挂号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57900" y="1932057"/>
            <a:ext cx="1800000" cy="3463786"/>
            <a:chOff x="6357900" y="1741557"/>
            <a:chExt cx="1800000" cy="3463786"/>
          </a:xfrm>
        </p:grpSpPr>
        <p:sp>
          <p:nvSpPr>
            <p:cNvPr id="14" name="圆角矩形 13"/>
            <p:cNvSpPr/>
            <p:nvPr/>
          </p:nvSpPr>
          <p:spPr>
            <a:xfrm>
              <a:off x="635790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5790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33418" y="1741557"/>
              <a:ext cx="64897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15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56886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药房配药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00792" y="3858593"/>
              <a:ext cx="1514217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药房入驻，药品管理，配药系统，配送人员管理，处方单管理，订单管理，财务结算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7950" y="1932057"/>
            <a:ext cx="1800000" cy="3463786"/>
            <a:chOff x="4067950" y="1741557"/>
            <a:chExt cx="1800000" cy="3463786"/>
          </a:xfrm>
        </p:grpSpPr>
        <p:sp>
          <p:nvSpPr>
            <p:cNvPr id="13" name="圆角矩形 12"/>
            <p:cNvSpPr/>
            <p:nvPr/>
          </p:nvSpPr>
          <p:spPr>
            <a:xfrm>
              <a:off x="40679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0679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52675" y="1741557"/>
              <a:ext cx="63055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14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66928" y="30022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医院联盟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10842" y="3858593"/>
              <a:ext cx="1514217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医院机构入驻，医院专家管理，医院挂号管理，医院资讯，医院患者管理，医院结算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647850" y="1932057"/>
            <a:ext cx="1800000" cy="3463786"/>
            <a:chOff x="8647850" y="1741557"/>
            <a:chExt cx="1800000" cy="3463786"/>
          </a:xfrm>
        </p:grpSpPr>
        <p:sp>
          <p:nvSpPr>
            <p:cNvPr id="15" name="圆角矩形 14"/>
            <p:cNvSpPr/>
            <p:nvPr/>
          </p:nvSpPr>
          <p:spPr>
            <a:xfrm>
              <a:off x="8647850" y="4570343"/>
              <a:ext cx="1800000" cy="635000"/>
            </a:xfrm>
            <a:prstGeom prst="roundRect">
              <a:avLst>
                <a:gd name="adj" fmla="val 33509"/>
              </a:avLst>
            </a:prstGeom>
            <a:solidFill>
              <a:srgbClr val="D84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47850" y="2527300"/>
              <a:ext cx="1800000" cy="2463800"/>
            </a:xfrm>
            <a:prstGeom prst="roundRect">
              <a:avLst>
                <a:gd name="adj" fmla="val 3509"/>
              </a:avLst>
            </a:prstGeom>
            <a:solidFill>
              <a:srgbClr val="FFE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222096" y="1741557"/>
              <a:ext cx="65151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16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846827" y="298959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rPr>
                <a:t>手术安排</a:t>
              </a:r>
              <a:endPara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特宋简" panose="0201060901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90742" y="3858593"/>
              <a:ext cx="1514217" cy="245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手术预约，复诊提醒</a:t>
              </a:r>
              <a:endPara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53259" y="541732"/>
            <a:ext cx="3391878" cy="1138223"/>
            <a:chOff x="4453259" y="541732"/>
            <a:chExt cx="3391878" cy="1138223"/>
          </a:xfrm>
        </p:grpSpPr>
        <p:grpSp>
          <p:nvGrpSpPr>
            <p:cNvPr id="31" name="组合 30"/>
            <p:cNvGrpSpPr/>
            <p:nvPr/>
          </p:nvGrpSpPr>
          <p:grpSpPr>
            <a:xfrm>
              <a:off x="5028309" y="541732"/>
              <a:ext cx="2111220" cy="1138223"/>
              <a:chOff x="5049038" y="595868"/>
              <a:chExt cx="2111220" cy="113822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499353" y="595868"/>
                <a:ext cx="12105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经典特宋简" panose="02010609010101010101" pitchFamily="49" charset="-122"/>
                  </a:rPr>
                  <a:t>目录</a:t>
                </a:r>
                <a:endPara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经典特宋简" panose="02010609010101010101" pitchFamily="49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049038" y="1210871"/>
                <a:ext cx="2111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453259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70804" y="603012"/>
              <a:ext cx="10743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快捷服务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1.点击手术安排首先进入宣传页面（需修改排版设计的好点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98295"/>
            <a:ext cx="2567940" cy="5168265"/>
          </a:xfrm>
          <a:prstGeom prst="rect">
            <a:avLst/>
          </a:prstGeom>
        </p:spPr>
      </p:pic>
      <p:pic>
        <p:nvPicPr>
          <p:cNvPr id="15" name="图片 14" descr="1.家庭医生宣传主页面（重新排版增加签约须知，签约协议，签约流程）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390" y="1598930"/>
            <a:ext cx="1519555" cy="5166360"/>
          </a:xfrm>
          <a:prstGeom prst="rect">
            <a:avLst/>
          </a:prstGeom>
        </p:spPr>
      </p:pic>
      <p:pic>
        <p:nvPicPr>
          <p:cNvPr id="16" name="图片 15" descr="1.进入电话问诊宣传参考主页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598295"/>
            <a:ext cx="2904490" cy="5166360"/>
          </a:xfrm>
          <a:prstGeom prst="rect">
            <a:avLst/>
          </a:prstGeom>
        </p:spPr>
      </p:pic>
      <p:pic>
        <p:nvPicPr>
          <p:cNvPr id="18" name="图片 17" descr="1.进入电话问诊宣传参考主页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1597025"/>
            <a:ext cx="2904490" cy="51638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快捷服务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.进入远程开方宣传主页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3375"/>
            <a:ext cx="2646680" cy="4949825"/>
          </a:xfrm>
          <a:prstGeom prst="rect">
            <a:avLst/>
          </a:prstGeom>
        </p:spPr>
      </p:pic>
      <p:pic>
        <p:nvPicPr>
          <p:cNvPr id="7" name="图片 6" descr="底部导航服务主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860" y="1619250"/>
            <a:ext cx="2672080" cy="4751705"/>
          </a:xfrm>
          <a:prstGeom prst="rect">
            <a:avLst/>
          </a:prstGeom>
        </p:spPr>
      </p:pic>
      <p:pic>
        <p:nvPicPr>
          <p:cNvPr id="8" name="图片 7" descr="快速导诊主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20" y="1619250"/>
            <a:ext cx="2703195" cy="4806950"/>
          </a:xfrm>
          <a:prstGeom prst="rect">
            <a:avLst/>
          </a:prstGeom>
        </p:spPr>
      </p:pic>
      <p:pic>
        <p:nvPicPr>
          <p:cNvPr id="9" name="图片 8" descr="1.进入远程挂号宣传主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10" y="1608455"/>
            <a:ext cx="2190750" cy="49453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1" y="-1"/>
            <a:ext cx="6079956" cy="6858000"/>
          </a:xfrm>
          <a:prstGeom prst="parallelogram">
            <a:avLst>
              <a:gd name="adj" fmla="val 47297"/>
            </a:avLst>
          </a:prstGeom>
          <a:solidFill>
            <a:srgbClr val="D7C4A9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2113547"/>
            <a:ext cx="6096000" cy="2630905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6000" y="2113547"/>
            <a:ext cx="6096000" cy="263090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2526" y="3429000"/>
            <a:ext cx="4170947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会员开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通页面 专享服务简介 赠送亲友</a:t>
            </a:r>
            <a:endParaRPr lang="zh-CN" altLang="en-US" sz="11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526" y="2713712"/>
            <a:ext cx="3195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SVIP/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会员充值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821394"/>
            <a:ext cx="12192000" cy="192505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4842120"/>
            <a:ext cx="12192000" cy="192505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008700" y="715703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rPr>
              <a:t>年卡会员</a:t>
            </a:r>
            <a:endParaRPr lang="zh-CN" altLang="en-US" sz="48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6" grpId="0"/>
      <p:bldP spid="8" grpId="0"/>
      <p:bldP spid="11" grpId="0" animBg="1"/>
      <p:bldP spid="12" grpId="0" animBg="1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--svip</a:t>
            </a:r>
            <a:endParaRPr lang="en-US" altLang="zh-CN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1.点击vip 进入会员开通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89405"/>
            <a:ext cx="2633345" cy="4878070"/>
          </a:xfrm>
          <a:prstGeom prst="rect">
            <a:avLst/>
          </a:prstGeom>
        </p:spPr>
      </p:pic>
      <p:pic>
        <p:nvPicPr>
          <p:cNvPr id="20" name="图片 19" descr="2.赠送亲友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5" y="1598930"/>
            <a:ext cx="2710180" cy="5020945"/>
          </a:xfrm>
          <a:prstGeom prst="rect">
            <a:avLst/>
          </a:prstGeom>
        </p:spPr>
      </p:pic>
      <p:pic>
        <p:nvPicPr>
          <p:cNvPr id="21" name="图片 20" descr="3.直接支付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35" y="1601470"/>
            <a:ext cx="2708910" cy="50184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年卡会员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.开通年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80515"/>
            <a:ext cx="2635885" cy="4686935"/>
          </a:xfrm>
          <a:prstGeom prst="rect">
            <a:avLst/>
          </a:prstGeom>
        </p:spPr>
      </p:pic>
      <p:pic>
        <p:nvPicPr>
          <p:cNvPr id="6" name="图片 5" descr="2.支付年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0" y="1542415"/>
            <a:ext cx="2656840" cy="4725035"/>
          </a:xfrm>
          <a:prstGeom prst="rect">
            <a:avLst/>
          </a:prstGeom>
        </p:spPr>
      </p:pic>
      <p:pic>
        <p:nvPicPr>
          <p:cNvPr id="7" name="图片 6" descr="3.进入我的医卡列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85" y="1562100"/>
            <a:ext cx="2632075" cy="46805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4799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5053" y="2480084"/>
            <a:ext cx="4170947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体检报告解读，检验报告解读，</a:t>
            </a:r>
            <a:r>
              <a:rPr lang="en-US" altLang="zh-CN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CT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报告解读</a:t>
            </a:r>
            <a:r>
              <a:rPr lang="en-US" altLang="zh-CN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 </a:t>
            </a:r>
            <a:endParaRPr lang="zh-CN" alt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报告解读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 animBg="1"/>
      <p:bldP spid="16" grpId="0"/>
      <p:bldP spid="17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报告解读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2.点击报告解读后，进入报告解读专家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4010"/>
            <a:ext cx="2633345" cy="4749165"/>
          </a:xfrm>
          <a:prstGeom prst="rect">
            <a:avLst/>
          </a:prstGeom>
        </p:spPr>
      </p:pic>
      <p:pic>
        <p:nvPicPr>
          <p:cNvPr id="7" name="图片 6" descr="3.0.0进入解读主页选择已有报告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99565"/>
            <a:ext cx="2659380" cy="4953635"/>
          </a:xfrm>
          <a:prstGeom prst="rect">
            <a:avLst/>
          </a:prstGeom>
        </p:spPr>
      </p:pic>
      <p:pic>
        <p:nvPicPr>
          <p:cNvPr id="8" name="图片 7" descr="3.0.1无线上报告情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599565"/>
            <a:ext cx="2701290" cy="5029835"/>
          </a:xfrm>
          <a:prstGeom prst="rect">
            <a:avLst/>
          </a:prstGeom>
        </p:spPr>
      </p:pic>
      <p:pic>
        <p:nvPicPr>
          <p:cNvPr id="9" name="图片 8" descr="3.0.1选择患者信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35" y="1599565"/>
            <a:ext cx="2694305" cy="486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报告解读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3.1.0点击某专家报告解读，选择未解读报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12265"/>
            <a:ext cx="2648585" cy="4712335"/>
          </a:xfrm>
          <a:prstGeom prst="rect">
            <a:avLst/>
          </a:prstGeom>
        </p:spPr>
      </p:pic>
      <p:pic>
        <p:nvPicPr>
          <p:cNvPr id="7" name="图片 6" descr="3.1.2选择报告后支付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40" y="1610995"/>
            <a:ext cx="2645410" cy="4770755"/>
          </a:xfrm>
          <a:prstGeom prst="rect">
            <a:avLst/>
          </a:prstGeom>
        </p:spPr>
      </p:pic>
      <p:pic>
        <p:nvPicPr>
          <p:cNvPr id="9" name="图片 8" descr="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35" y="1612265"/>
            <a:ext cx="1905000" cy="4769485"/>
          </a:xfrm>
          <a:prstGeom prst="rect">
            <a:avLst/>
          </a:prstGeom>
        </p:spPr>
      </p:pic>
      <p:pic>
        <p:nvPicPr>
          <p:cNvPr id="13" name="图片 12" descr="5.进入提示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1592580"/>
            <a:ext cx="2550795" cy="490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报告解读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6.授权获取订阅消息通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1599565"/>
            <a:ext cx="2626360" cy="5048885"/>
          </a:xfrm>
          <a:prstGeom prst="rect">
            <a:avLst/>
          </a:prstGeom>
        </p:spPr>
      </p:pic>
      <p:pic>
        <p:nvPicPr>
          <p:cNvPr id="8" name="图片 7" descr="7.支付成功后进入专家解读界面（这个是通过聊天直接发送报告效果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115" y="1599565"/>
            <a:ext cx="2324100" cy="5039995"/>
          </a:xfrm>
          <a:prstGeom prst="rect">
            <a:avLst/>
          </a:prstGeom>
        </p:spPr>
      </p:pic>
      <p:pic>
        <p:nvPicPr>
          <p:cNvPr id="9" name="图片 8" descr="8.专家解读回复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885" y="1588770"/>
            <a:ext cx="2693670" cy="4983480"/>
          </a:xfrm>
          <a:prstGeom prst="rect">
            <a:avLst/>
          </a:prstGeom>
        </p:spPr>
      </p:pic>
      <p:pic>
        <p:nvPicPr>
          <p:cNvPr id="13" name="图片 12" descr="15这是第二种查看医生解读内容的方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35" y="1588770"/>
            <a:ext cx="1546225" cy="4956810"/>
          </a:xfrm>
          <a:prstGeom prst="rect">
            <a:avLst/>
          </a:prstGeom>
        </p:spPr>
      </p:pic>
      <p:pic>
        <p:nvPicPr>
          <p:cNvPr id="15" name="图片 14" descr="我的解读订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265" y="1580515"/>
            <a:ext cx="2768600" cy="499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问答大厅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.大厅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98295"/>
            <a:ext cx="2632075" cy="5002530"/>
          </a:xfrm>
          <a:prstGeom prst="rect">
            <a:avLst/>
          </a:prstGeom>
        </p:spPr>
      </p:pic>
      <p:pic>
        <p:nvPicPr>
          <p:cNvPr id="7" name="图片 6" descr="2.筛选条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600200"/>
            <a:ext cx="2671445" cy="5029200"/>
          </a:xfrm>
          <a:prstGeom prst="rect">
            <a:avLst/>
          </a:prstGeom>
        </p:spPr>
      </p:pic>
      <p:pic>
        <p:nvPicPr>
          <p:cNvPr id="8" name="图片 7" descr="3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600200"/>
            <a:ext cx="271526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0"/>
            <a:ext cx="12192000" cy="6872514"/>
          </a:xfrm>
          <a:prstGeom prst="rect">
            <a:avLst/>
          </a:prstGeom>
          <a:blipFill dpi="0" rotWithShape="1"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53"/>
          <p:cNvSpPr>
            <a:spLocks noChangeArrowheads="1"/>
          </p:cNvSpPr>
          <p:nvPr/>
        </p:nvSpPr>
        <p:spPr bwMode="auto">
          <a:xfrm flipH="1">
            <a:off x="0" y="0"/>
            <a:ext cx="5068592" cy="6872514"/>
          </a:xfrm>
          <a:custGeom>
            <a:avLst/>
            <a:gdLst>
              <a:gd name="connsiteX0" fmla="*/ 0 w 3657857"/>
              <a:gd name="connsiteY0" fmla="*/ 0 h 6858000"/>
              <a:gd name="connsiteX1" fmla="*/ 3657857 w 3657857"/>
              <a:gd name="connsiteY1" fmla="*/ 0 h 6858000"/>
              <a:gd name="connsiteX2" fmla="*/ 3657857 w 3657857"/>
              <a:gd name="connsiteY2" fmla="*/ 6858000 h 6858000"/>
              <a:gd name="connsiteX3" fmla="*/ 0 w 3657857"/>
              <a:gd name="connsiteY3" fmla="*/ 6858000 h 6858000"/>
              <a:gd name="connsiteX4" fmla="*/ 0 w 3657857"/>
              <a:gd name="connsiteY4" fmla="*/ 0 h 6858000"/>
              <a:gd name="connsiteX0-1" fmla="*/ 1538514 w 5196371"/>
              <a:gd name="connsiteY0-2" fmla="*/ 0 h 6872514"/>
              <a:gd name="connsiteX1-3" fmla="*/ 5196371 w 5196371"/>
              <a:gd name="connsiteY1-4" fmla="*/ 0 h 6872514"/>
              <a:gd name="connsiteX2-5" fmla="*/ 5196371 w 5196371"/>
              <a:gd name="connsiteY2-6" fmla="*/ 6858000 h 6872514"/>
              <a:gd name="connsiteX3-7" fmla="*/ 0 w 5196371"/>
              <a:gd name="connsiteY3-8" fmla="*/ 6872514 h 6872514"/>
              <a:gd name="connsiteX4-9" fmla="*/ 1538514 w 5196371"/>
              <a:gd name="connsiteY4-10" fmla="*/ 0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96371" h="6872514">
                <a:moveTo>
                  <a:pt x="1538514" y="0"/>
                </a:moveTo>
                <a:lnTo>
                  <a:pt x="5196371" y="0"/>
                </a:lnTo>
                <a:lnTo>
                  <a:pt x="5196371" y="6858000"/>
                </a:lnTo>
                <a:lnTo>
                  <a:pt x="0" y="6872514"/>
                </a:lnTo>
                <a:lnTo>
                  <a:pt x="1538514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4" name="Rectangle 53"/>
          <p:cNvSpPr>
            <a:spLocks noChangeArrowheads="1"/>
          </p:cNvSpPr>
          <p:nvPr/>
        </p:nvSpPr>
        <p:spPr bwMode="auto">
          <a:xfrm flipH="1">
            <a:off x="0" y="0"/>
            <a:ext cx="4901680" cy="6872514"/>
          </a:xfrm>
          <a:custGeom>
            <a:avLst/>
            <a:gdLst>
              <a:gd name="connsiteX0" fmla="*/ 0 w 3657857"/>
              <a:gd name="connsiteY0" fmla="*/ 0 h 6858000"/>
              <a:gd name="connsiteX1" fmla="*/ 3657857 w 3657857"/>
              <a:gd name="connsiteY1" fmla="*/ 0 h 6858000"/>
              <a:gd name="connsiteX2" fmla="*/ 3657857 w 3657857"/>
              <a:gd name="connsiteY2" fmla="*/ 6858000 h 6858000"/>
              <a:gd name="connsiteX3" fmla="*/ 0 w 3657857"/>
              <a:gd name="connsiteY3" fmla="*/ 6858000 h 6858000"/>
              <a:gd name="connsiteX4" fmla="*/ 0 w 3657857"/>
              <a:gd name="connsiteY4" fmla="*/ 0 h 6858000"/>
              <a:gd name="connsiteX0-1" fmla="*/ 1538514 w 5196371"/>
              <a:gd name="connsiteY0-2" fmla="*/ 0 h 6872514"/>
              <a:gd name="connsiteX1-3" fmla="*/ 5196371 w 5196371"/>
              <a:gd name="connsiteY1-4" fmla="*/ 0 h 6872514"/>
              <a:gd name="connsiteX2-5" fmla="*/ 5196371 w 5196371"/>
              <a:gd name="connsiteY2-6" fmla="*/ 6858000 h 6872514"/>
              <a:gd name="connsiteX3-7" fmla="*/ 0 w 5196371"/>
              <a:gd name="connsiteY3-8" fmla="*/ 6872514 h 6872514"/>
              <a:gd name="connsiteX4-9" fmla="*/ 1538514 w 5196371"/>
              <a:gd name="connsiteY4-10" fmla="*/ 0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196371" h="6872514">
                <a:moveTo>
                  <a:pt x="1538514" y="0"/>
                </a:moveTo>
                <a:lnTo>
                  <a:pt x="5196371" y="0"/>
                </a:lnTo>
                <a:lnTo>
                  <a:pt x="5196371" y="6858000"/>
                </a:lnTo>
                <a:lnTo>
                  <a:pt x="0" y="6872514"/>
                </a:lnTo>
                <a:lnTo>
                  <a:pt x="1538514" y="0"/>
                </a:lnTo>
                <a:close/>
              </a:path>
            </a:pathLst>
          </a:cu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 flipH="1">
            <a:off x="6419339" y="4241800"/>
            <a:ext cx="3314682" cy="1857306"/>
            <a:chOff x="5284439" y="3206450"/>
            <a:chExt cx="6516818" cy="3651550"/>
          </a:xfrm>
        </p:grpSpPr>
        <p:sp>
          <p:nvSpPr>
            <p:cNvPr id="26" name="Freeform 142"/>
            <p:cNvSpPr/>
            <p:nvPr/>
          </p:nvSpPr>
          <p:spPr bwMode="auto">
            <a:xfrm>
              <a:off x="7035651" y="4756547"/>
              <a:ext cx="621134" cy="623869"/>
            </a:xfrm>
            <a:custGeom>
              <a:avLst/>
              <a:gdLst>
                <a:gd name="T0" fmla="*/ 227 w 227"/>
                <a:gd name="T1" fmla="*/ 72 h 228"/>
                <a:gd name="T2" fmla="*/ 155 w 227"/>
                <a:gd name="T3" fmla="*/ 72 h 228"/>
                <a:gd name="T4" fmla="*/ 155 w 227"/>
                <a:gd name="T5" fmla="*/ 0 h 228"/>
                <a:gd name="T6" fmla="*/ 72 w 227"/>
                <a:gd name="T7" fmla="*/ 0 h 228"/>
                <a:gd name="T8" fmla="*/ 72 w 227"/>
                <a:gd name="T9" fmla="*/ 72 h 228"/>
                <a:gd name="T10" fmla="*/ 0 w 227"/>
                <a:gd name="T11" fmla="*/ 72 h 228"/>
                <a:gd name="T12" fmla="*/ 0 w 227"/>
                <a:gd name="T13" fmla="*/ 155 h 228"/>
                <a:gd name="T14" fmla="*/ 72 w 227"/>
                <a:gd name="T15" fmla="*/ 155 h 228"/>
                <a:gd name="T16" fmla="*/ 72 w 227"/>
                <a:gd name="T17" fmla="*/ 228 h 228"/>
                <a:gd name="T18" fmla="*/ 155 w 227"/>
                <a:gd name="T19" fmla="*/ 228 h 228"/>
                <a:gd name="T20" fmla="*/ 155 w 227"/>
                <a:gd name="T21" fmla="*/ 155 h 228"/>
                <a:gd name="T22" fmla="*/ 227 w 227"/>
                <a:gd name="T23" fmla="*/ 155 h 228"/>
                <a:gd name="T24" fmla="*/ 227 w 227"/>
                <a:gd name="T25" fmla="*/ 7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28">
                  <a:moveTo>
                    <a:pt x="227" y="72"/>
                  </a:moveTo>
                  <a:lnTo>
                    <a:pt x="155" y="72"/>
                  </a:lnTo>
                  <a:lnTo>
                    <a:pt x="155" y="0"/>
                  </a:lnTo>
                  <a:lnTo>
                    <a:pt x="72" y="0"/>
                  </a:lnTo>
                  <a:lnTo>
                    <a:pt x="72" y="72"/>
                  </a:lnTo>
                  <a:lnTo>
                    <a:pt x="0" y="72"/>
                  </a:lnTo>
                  <a:lnTo>
                    <a:pt x="0" y="155"/>
                  </a:lnTo>
                  <a:lnTo>
                    <a:pt x="72" y="155"/>
                  </a:lnTo>
                  <a:lnTo>
                    <a:pt x="72" y="228"/>
                  </a:lnTo>
                  <a:lnTo>
                    <a:pt x="155" y="228"/>
                  </a:lnTo>
                  <a:lnTo>
                    <a:pt x="155" y="155"/>
                  </a:lnTo>
                  <a:lnTo>
                    <a:pt x="227" y="155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11010474" y="3206450"/>
              <a:ext cx="790783" cy="788046"/>
            </a:xfrm>
            <a:custGeom>
              <a:avLst/>
              <a:gdLst>
                <a:gd name="T0" fmla="*/ 289 w 289"/>
                <a:gd name="T1" fmla="*/ 91 h 288"/>
                <a:gd name="T2" fmla="*/ 197 w 289"/>
                <a:gd name="T3" fmla="*/ 91 h 288"/>
                <a:gd name="T4" fmla="*/ 197 w 289"/>
                <a:gd name="T5" fmla="*/ 0 h 288"/>
                <a:gd name="T6" fmla="*/ 92 w 289"/>
                <a:gd name="T7" fmla="*/ 0 h 288"/>
                <a:gd name="T8" fmla="*/ 92 w 289"/>
                <a:gd name="T9" fmla="*/ 91 h 288"/>
                <a:gd name="T10" fmla="*/ 0 w 289"/>
                <a:gd name="T11" fmla="*/ 91 h 288"/>
                <a:gd name="T12" fmla="*/ 0 w 289"/>
                <a:gd name="T13" fmla="*/ 197 h 288"/>
                <a:gd name="T14" fmla="*/ 92 w 289"/>
                <a:gd name="T15" fmla="*/ 197 h 288"/>
                <a:gd name="T16" fmla="*/ 92 w 289"/>
                <a:gd name="T17" fmla="*/ 288 h 288"/>
                <a:gd name="T18" fmla="*/ 197 w 289"/>
                <a:gd name="T19" fmla="*/ 288 h 288"/>
                <a:gd name="T20" fmla="*/ 197 w 289"/>
                <a:gd name="T21" fmla="*/ 197 h 288"/>
                <a:gd name="T22" fmla="*/ 289 w 289"/>
                <a:gd name="T23" fmla="*/ 197 h 288"/>
                <a:gd name="T24" fmla="*/ 289 w 289"/>
                <a:gd name="T25" fmla="*/ 9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9" h="288">
                  <a:moveTo>
                    <a:pt x="289" y="91"/>
                  </a:moveTo>
                  <a:lnTo>
                    <a:pt x="197" y="91"/>
                  </a:lnTo>
                  <a:lnTo>
                    <a:pt x="197" y="0"/>
                  </a:lnTo>
                  <a:lnTo>
                    <a:pt x="92" y="0"/>
                  </a:lnTo>
                  <a:lnTo>
                    <a:pt x="92" y="91"/>
                  </a:lnTo>
                  <a:lnTo>
                    <a:pt x="0" y="91"/>
                  </a:lnTo>
                  <a:lnTo>
                    <a:pt x="0" y="197"/>
                  </a:lnTo>
                  <a:lnTo>
                    <a:pt x="92" y="197"/>
                  </a:lnTo>
                  <a:lnTo>
                    <a:pt x="92" y="288"/>
                  </a:lnTo>
                  <a:lnTo>
                    <a:pt x="197" y="288"/>
                  </a:lnTo>
                  <a:lnTo>
                    <a:pt x="197" y="197"/>
                  </a:lnTo>
                  <a:lnTo>
                    <a:pt x="289" y="197"/>
                  </a:lnTo>
                  <a:lnTo>
                    <a:pt x="289" y="91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44"/>
            <p:cNvSpPr/>
            <p:nvPr/>
          </p:nvSpPr>
          <p:spPr bwMode="auto">
            <a:xfrm>
              <a:off x="9076908" y="3393885"/>
              <a:ext cx="415913" cy="413177"/>
            </a:xfrm>
            <a:custGeom>
              <a:avLst/>
              <a:gdLst>
                <a:gd name="T0" fmla="*/ 152 w 152"/>
                <a:gd name="T1" fmla="*/ 48 h 151"/>
                <a:gd name="T2" fmla="*/ 103 w 152"/>
                <a:gd name="T3" fmla="*/ 48 h 151"/>
                <a:gd name="T4" fmla="*/ 103 w 152"/>
                <a:gd name="T5" fmla="*/ 0 h 151"/>
                <a:gd name="T6" fmla="*/ 48 w 152"/>
                <a:gd name="T7" fmla="*/ 0 h 151"/>
                <a:gd name="T8" fmla="*/ 48 w 152"/>
                <a:gd name="T9" fmla="*/ 48 h 151"/>
                <a:gd name="T10" fmla="*/ 0 w 152"/>
                <a:gd name="T11" fmla="*/ 48 h 151"/>
                <a:gd name="T12" fmla="*/ 0 w 152"/>
                <a:gd name="T13" fmla="*/ 104 h 151"/>
                <a:gd name="T14" fmla="*/ 48 w 152"/>
                <a:gd name="T15" fmla="*/ 104 h 151"/>
                <a:gd name="T16" fmla="*/ 48 w 152"/>
                <a:gd name="T17" fmla="*/ 151 h 151"/>
                <a:gd name="T18" fmla="*/ 103 w 152"/>
                <a:gd name="T19" fmla="*/ 151 h 151"/>
                <a:gd name="T20" fmla="*/ 103 w 152"/>
                <a:gd name="T21" fmla="*/ 104 h 151"/>
                <a:gd name="T22" fmla="*/ 152 w 152"/>
                <a:gd name="T23" fmla="*/ 104 h 151"/>
                <a:gd name="T24" fmla="*/ 152 w 152"/>
                <a:gd name="T25" fmla="*/ 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51">
                  <a:moveTo>
                    <a:pt x="152" y="48"/>
                  </a:moveTo>
                  <a:lnTo>
                    <a:pt x="103" y="48"/>
                  </a:lnTo>
                  <a:lnTo>
                    <a:pt x="103" y="0"/>
                  </a:lnTo>
                  <a:lnTo>
                    <a:pt x="48" y="0"/>
                  </a:lnTo>
                  <a:lnTo>
                    <a:pt x="48" y="48"/>
                  </a:lnTo>
                  <a:lnTo>
                    <a:pt x="0" y="48"/>
                  </a:lnTo>
                  <a:lnTo>
                    <a:pt x="0" y="104"/>
                  </a:lnTo>
                  <a:lnTo>
                    <a:pt x="48" y="104"/>
                  </a:lnTo>
                  <a:lnTo>
                    <a:pt x="48" y="151"/>
                  </a:lnTo>
                  <a:lnTo>
                    <a:pt x="103" y="151"/>
                  </a:lnTo>
                  <a:lnTo>
                    <a:pt x="103" y="104"/>
                  </a:lnTo>
                  <a:lnTo>
                    <a:pt x="152" y="104"/>
                  </a:lnTo>
                  <a:lnTo>
                    <a:pt x="152" y="48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45"/>
            <p:cNvSpPr/>
            <p:nvPr/>
          </p:nvSpPr>
          <p:spPr bwMode="auto">
            <a:xfrm>
              <a:off x="9388842" y="4824954"/>
              <a:ext cx="883816" cy="886551"/>
            </a:xfrm>
            <a:custGeom>
              <a:avLst/>
              <a:gdLst>
                <a:gd name="T0" fmla="*/ 323 w 323"/>
                <a:gd name="T1" fmla="*/ 102 h 324"/>
                <a:gd name="T2" fmla="*/ 221 w 323"/>
                <a:gd name="T3" fmla="*/ 102 h 324"/>
                <a:gd name="T4" fmla="*/ 221 w 323"/>
                <a:gd name="T5" fmla="*/ 0 h 324"/>
                <a:gd name="T6" fmla="*/ 102 w 323"/>
                <a:gd name="T7" fmla="*/ 0 h 324"/>
                <a:gd name="T8" fmla="*/ 102 w 323"/>
                <a:gd name="T9" fmla="*/ 102 h 324"/>
                <a:gd name="T10" fmla="*/ 0 w 323"/>
                <a:gd name="T11" fmla="*/ 102 h 324"/>
                <a:gd name="T12" fmla="*/ 0 w 323"/>
                <a:gd name="T13" fmla="*/ 221 h 324"/>
                <a:gd name="T14" fmla="*/ 102 w 323"/>
                <a:gd name="T15" fmla="*/ 221 h 324"/>
                <a:gd name="T16" fmla="*/ 102 w 323"/>
                <a:gd name="T17" fmla="*/ 324 h 324"/>
                <a:gd name="T18" fmla="*/ 221 w 323"/>
                <a:gd name="T19" fmla="*/ 324 h 324"/>
                <a:gd name="T20" fmla="*/ 221 w 323"/>
                <a:gd name="T21" fmla="*/ 221 h 324"/>
                <a:gd name="T22" fmla="*/ 323 w 323"/>
                <a:gd name="T23" fmla="*/ 221 h 324"/>
                <a:gd name="T24" fmla="*/ 323 w 323"/>
                <a:gd name="T25" fmla="*/ 10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324">
                  <a:moveTo>
                    <a:pt x="323" y="102"/>
                  </a:moveTo>
                  <a:lnTo>
                    <a:pt x="221" y="102"/>
                  </a:lnTo>
                  <a:lnTo>
                    <a:pt x="221" y="0"/>
                  </a:lnTo>
                  <a:lnTo>
                    <a:pt x="102" y="0"/>
                  </a:lnTo>
                  <a:lnTo>
                    <a:pt x="102" y="102"/>
                  </a:lnTo>
                  <a:lnTo>
                    <a:pt x="0" y="102"/>
                  </a:lnTo>
                  <a:lnTo>
                    <a:pt x="0" y="221"/>
                  </a:lnTo>
                  <a:lnTo>
                    <a:pt x="102" y="221"/>
                  </a:lnTo>
                  <a:lnTo>
                    <a:pt x="102" y="324"/>
                  </a:lnTo>
                  <a:lnTo>
                    <a:pt x="221" y="324"/>
                  </a:lnTo>
                  <a:lnTo>
                    <a:pt x="221" y="221"/>
                  </a:lnTo>
                  <a:lnTo>
                    <a:pt x="323" y="221"/>
                  </a:lnTo>
                  <a:lnTo>
                    <a:pt x="323" y="10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46"/>
            <p:cNvSpPr/>
            <p:nvPr/>
          </p:nvSpPr>
          <p:spPr bwMode="auto">
            <a:xfrm>
              <a:off x="5284439" y="3969872"/>
              <a:ext cx="621134" cy="623869"/>
            </a:xfrm>
            <a:custGeom>
              <a:avLst/>
              <a:gdLst>
                <a:gd name="T0" fmla="*/ 227 w 227"/>
                <a:gd name="T1" fmla="*/ 72 h 228"/>
                <a:gd name="T2" fmla="*/ 155 w 227"/>
                <a:gd name="T3" fmla="*/ 72 h 228"/>
                <a:gd name="T4" fmla="*/ 155 w 227"/>
                <a:gd name="T5" fmla="*/ 0 h 228"/>
                <a:gd name="T6" fmla="*/ 71 w 227"/>
                <a:gd name="T7" fmla="*/ 0 h 228"/>
                <a:gd name="T8" fmla="*/ 71 w 227"/>
                <a:gd name="T9" fmla="*/ 72 h 228"/>
                <a:gd name="T10" fmla="*/ 0 w 227"/>
                <a:gd name="T11" fmla="*/ 72 h 228"/>
                <a:gd name="T12" fmla="*/ 0 w 227"/>
                <a:gd name="T13" fmla="*/ 155 h 228"/>
                <a:gd name="T14" fmla="*/ 71 w 227"/>
                <a:gd name="T15" fmla="*/ 155 h 228"/>
                <a:gd name="T16" fmla="*/ 71 w 227"/>
                <a:gd name="T17" fmla="*/ 228 h 228"/>
                <a:gd name="T18" fmla="*/ 155 w 227"/>
                <a:gd name="T19" fmla="*/ 228 h 228"/>
                <a:gd name="T20" fmla="*/ 155 w 227"/>
                <a:gd name="T21" fmla="*/ 155 h 228"/>
                <a:gd name="T22" fmla="*/ 227 w 227"/>
                <a:gd name="T23" fmla="*/ 155 h 228"/>
                <a:gd name="T24" fmla="*/ 227 w 227"/>
                <a:gd name="T25" fmla="*/ 7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28">
                  <a:moveTo>
                    <a:pt x="227" y="72"/>
                  </a:moveTo>
                  <a:lnTo>
                    <a:pt x="155" y="72"/>
                  </a:lnTo>
                  <a:lnTo>
                    <a:pt x="155" y="0"/>
                  </a:lnTo>
                  <a:lnTo>
                    <a:pt x="71" y="0"/>
                  </a:lnTo>
                  <a:lnTo>
                    <a:pt x="71" y="72"/>
                  </a:lnTo>
                  <a:lnTo>
                    <a:pt x="0" y="72"/>
                  </a:lnTo>
                  <a:lnTo>
                    <a:pt x="0" y="155"/>
                  </a:lnTo>
                  <a:lnTo>
                    <a:pt x="71" y="155"/>
                  </a:lnTo>
                  <a:lnTo>
                    <a:pt x="71" y="228"/>
                  </a:lnTo>
                  <a:lnTo>
                    <a:pt x="155" y="228"/>
                  </a:lnTo>
                  <a:lnTo>
                    <a:pt x="155" y="155"/>
                  </a:lnTo>
                  <a:lnTo>
                    <a:pt x="227" y="155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00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47"/>
            <p:cNvSpPr/>
            <p:nvPr/>
          </p:nvSpPr>
          <p:spPr bwMode="auto">
            <a:xfrm>
              <a:off x="5714034" y="4362524"/>
              <a:ext cx="1280574" cy="1803201"/>
            </a:xfrm>
            <a:custGeom>
              <a:avLst/>
              <a:gdLst>
                <a:gd name="T0" fmla="*/ 184 w 407"/>
                <a:gd name="T1" fmla="*/ 43 h 572"/>
                <a:gd name="T2" fmla="*/ 231 w 407"/>
                <a:gd name="T3" fmla="*/ 14 h 572"/>
                <a:gd name="T4" fmla="*/ 259 w 407"/>
                <a:gd name="T5" fmla="*/ 115 h 572"/>
                <a:gd name="T6" fmla="*/ 283 w 407"/>
                <a:gd name="T7" fmla="*/ 119 h 572"/>
                <a:gd name="T8" fmla="*/ 300 w 407"/>
                <a:gd name="T9" fmla="*/ 312 h 572"/>
                <a:gd name="T10" fmla="*/ 405 w 407"/>
                <a:gd name="T11" fmla="*/ 447 h 572"/>
                <a:gd name="T12" fmla="*/ 231 w 407"/>
                <a:gd name="T13" fmla="*/ 461 h 572"/>
                <a:gd name="T14" fmla="*/ 61 w 407"/>
                <a:gd name="T15" fmla="*/ 396 h 572"/>
                <a:gd name="T16" fmla="*/ 47 w 407"/>
                <a:gd name="T17" fmla="*/ 89 h 572"/>
                <a:gd name="T18" fmla="*/ 184 w 407"/>
                <a:gd name="T19" fmla="*/ 4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572">
                  <a:moveTo>
                    <a:pt x="184" y="43"/>
                  </a:moveTo>
                  <a:cubicBezTo>
                    <a:pt x="184" y="43"/>
                    <a:pt x="198" y="0"/>
                    <a:pt x="231" y="14"/>
                  </a:cubicBezTo>
                  <a:cubicBezTo>
                    <a:pt x="264" y="28"/>
                    <a:pt x="278" y="66"/>
                    <a:pt x="259" y="115"/>
                  </a:cubicBezTo>
                  <a:cubicBezTo>
                    <a:pt x="259" y="115"/>
                    <a:pt x="280" y="99"/>
                    <a:pt x="283" y="119"/>
                  </a:cubicBezTo>
                  <a:cubicBezTo>
                    <a:pt x="286" y="140"/>
                    <a:pt x="236" y="261"/>
                    <a:pt x="300" y="312"/>
                  </a:cubicBezTo>
                  <a:cubicBezTo>
                    <a:pt x="365" y="363"/>
                    <a:pt x="407" y="434"/>
                    <a:pt x="405" y="447"/>
                  </a:cubicBezTo>
                  <a:cubicBezTo>
                    <a:pt x="403" y="460"/>
                    <a:pt x="321" y="572"/>
                    <a:pt x="231" y="461"/>
                  </a:cubicBezTo>
                  <a:cubicBezTo>
                    <a:pt x="141" y="350"/>
                    <a:pt x="79" y="423"/>
                    <a:pt x="61" y="396"/>
                  </a:cubicBezTo>
                  <a:cubicBezTo>
                    <a:pt x="44" y="368"/>
                    <a:pt x="0" y="141"/>
                    <a:pt x="47" y="89"/>
                  </a:cubicBezTo>
                  <a:cubicBezTo>
                    <a:pt x="94" y="37"/>
                    <a:pt x="184" y="43"/>
                    <a:pt x="184" y="43"/>
                  </a:cubicBez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48"/>
            <p:cNvSpPr/>
            <p:nvPr/>
          </p:nvSpPr>
          <p:spPr bwMode="auto">
            <a:xfrm>
              <a:off x="6482925" y="4937140"/>
              <a:ext cx="571881" cy="798990"/>
            </a:xfrm>
            <a:custGeom>
              <a:avLst/>
              <a:gdLst>
                <a:gd name="T0" fmla="*/ 182 w 182"/>
                <a:gd name="T1" fmla="*/ 124 h 253"/>
                <a:gd name="T2" fmla="*/ 71 w 182"/>
                <a:gd name="T3" fmla="*/ 37 h 253"/>
                <a:gd name="T4" fmla="*/ 75 w 182"/>
                <a:gd name="T5" fmla="*/ 190 h 253"/>
                <a:gd name="T6" fmla="*/ 144 w 182"/>
                <a:gd name="T7" fmla="*/ 253 h 253"/>
                <a:gd name="T8" fmla="*/ 182 w 182"/>
                <a:gd name="T9" fmla="*/ 12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53">
                  <a:moveTo>
                    <a:pt x="182" y="124"/>
                  </a:moveTo>
                  <a:cubicBezTo>
                    <a:pt x="182" y="124"/>
                    <a:pt x="142" y="0"/>
                    <a:pt x="71" y="37"/>
                  </a:cubicBezTo>
                  <a:cubicBezTo>
                    <a:pt x="0" y="74"/>
                    <a:pt x="41" y="163"/>
                    <a:pt x="75" y="190"/>
                  </a:cubicBezTo>
                  <a:cubicBezTo>
                    <a:pt x="110" y="216"/>
                    <a:pt x="144" y="253"/>
                    <a:pt x="144" y="253"/>
                  </a:cubicBezTo>
                  <a:lnTo>
                    <a:pt x="182" y="124"/>
                  </a:ln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49"/>
            <p:cNvSpPr/>
            <p:nvPr/>
          </p:nvSpPr>
          <p:spPr bwMode="auto">
            <a:xfrm>
              <a:off x="5807067" y="4231183"/>
              <a:ext cx="1767630" cy="2626817"/>
            </a:xfrm>
            <a:custGeom>
              <a:avLst/>
              <a:gdLst>
                <a:gd name="T0" fmla="*/ 335 w 561"/>
                <a:gd name="T1" fmla="*/ 452 h 833"/>
                <a:gd name="T2" fmla="*/ 261 w 561"/>
                <a:gd name="T3" fmla="*/ 326 h 833"/>
                <a:gd name="T4" fmla="*/ 380 w 561"/>
                <a:gd name="T5" fmla="*/ 302 h 833"/>
                <a:gd name="T6" fmla="*/ 511 w 561"/>
                <a:gd name="T7" fmla="*/ 439 h 833"/>
                <a:gd name="T8" fmla="*/ 546 w 561"/>
                <a:gd name="T9" fmla="*/ 693 h 833"/>
                <a:gd name="T10" fmla="*/ 530 w 561"/>
                <a:gd name="T11" fmla="*/ 833 h 833"/>
                <a:gd name="T12" fmla="*/ 322 w 561"/>
                <a:gd name="T13" fmla="*/ 833 h 833"/>
                <a:gd name="T14" fmla="*/ 245 w 561"/>
                <a:gd name="T15" fmla="*/ 661 h 833"/>
                <a:gd name="T16" fmla="*/ 35 w 561"/>
                <a:gd name="T17" fmla="*/ 443 h 833"/>
                <a:gd name="T18" fmla="*/ 6 w 561"/>
                <a:gd name="T19" fmla="*/ 184 h 833"/>
                <a:gd name="T20" fmla="*/ 124 w 561"/>
                <a:gd name="T21" fmla="*/ 2 h 833"/>
                <a:gd name="T22" fmla="*/ 176 w 561"/>
                <a:gd name="T23" fmla="*/ 80 h 833"/>
                <a:gd name="T24" fmla="*/ 161 w 561"/>
                <a:gd name="T25" fmla="*/ 278 h 833"/>
                <a:gd name="T26" fmla="*/ 335 w 561"/>
                <a:gd name="T27" fmla="*/ 45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1" h="833">
                  <a:moveTo>
                    <a:pt x="335" y="452"/>
                  </a:moveTo>
                  <a:cubicBezTo>
                    <a:pt x="335" y="452"/>
                    <a:pt x="263" y="389"/>
                    <a:pt x="261" y="326"/>
                  </a:cubicBezTo>
                  <a:cubicBezTo>
                    <a:pt x="259" y="263"/>
                    <a:pt x="346" y="221"/>
                    <a:pt x="380" y="302"/>
                  </a:cubicBezTo>
                  <a:cubicBezTo>
                    <a:pt x="415" y="382"/>
                    <a:pt x="461" y="393"/>
                    <a:pt x="511" y="439"/>
                  </a:cubicBezTo>
                  <a:cubicBezTo>
                    <a:pt x="561" y="485"/>
                    <a:pt x="559" y="639"/>
                    <a:pt x="546" y="693"/>
                  </a:cubicBezTo>
                  <a:cubicBezTo>
                    <a:pt x="533" y="748"/>
                    <a:pt x="530" y="833"/>
                    <a:pt x="530" y="833"/>
                  </a:cubicBezTo>
                  <a:cubicBezTo>
                    <a:pt x="322" y="833"/>
                    <a:pt x="322" y="833"/>
                    <a:pt x="322" y="833"/>
                  </a:cubicBezTo>
                  <a:cubicBezTo>
                    <a:pt x="322" y="833"/>
                    <a:pt x="282" y="689"/>
                    <a:pt x="245" y="661"/>
                  </a:cubicBezTo>
                  <a:cubicBezTo>
                    <a:pt x="208" y="632"/>
                    <a:pt x="32" y="519"/>
                    <a:pt x="35" y="443"/>
                  </a:cubicBezTo>
                  <a:cubicBezTo>
                    <a:pt x="37" y="367"/>
                    <a:pt x="13" y="284"/>
                    <a:pt x="6" y="184"/>
                  </a:cubicBezTo>
                  <a:cubicBezTo>
                    <a:pt x="0" y="84"/>
                    <a:pt x="82" y="4"/>
                    <a:pt x="124" y="2"/>
                  </a:cubicBezTo>
                  <a:cubicBezTo>
                    <a:pt x="165" y="0"/>
                    <a:pt x="195" y="39"/>
                    <a:pt x="176" y="80"/>
                  </a:cubicBezTo>
                  <a:cubicBezTo>
                    <a:pt x="156" y="121"/>
                    <a:pt x="130" y="191"/>
                    <a:pt x="161" y="278"/>
                  </a:cubicBezTo>
                  <a:cubicBezTo>
                    <a:pt x="191" y="365"/>
                    <a:pt x="335" y="452"/>
                    <a:pt x="335" y="452"/>
                  </a:cubicBezTo>
                  <a:close/>
                </a:path>
              </a:pathLst>
            </a:custGeom>
            <a:solidFill>
              <a:srgbClr val="FCE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0"/>
            <p:cNvSpPr/>
            <p:nvPr/>
          </p:nvSpPr>
          <p:spPr bwMode="auto">
            <a:xfrm>
              <a:off x="6285913" y="4370734"/>
              <a:ext cx="309199" cy="935804"/>
            </a:xfrm>
            <a:custGeom>
              <a:avLst/>
              <a:gdLst>
                <a:gd name="T0" fmla="*/ 38 w 98"/>
                <a:gd name="T1" fmla="*/ 9 h 297"/>
                <a:gd name="T2" fmla="*/ 17 w 98"/>
                <a:gd name="T3" fmla="*/ 101 h 297"/>
                <a:gd name="T4" fmla="*/ 25 w 98"/>
                <a:gd name="T5" fmla="*/ 240 h 297"/>
                <a:gd name="T6" fmla="*/ 64 w 98"/>
                <a:gd name="T7" fmla="*/ 297 h 297"/>
                <a:gd name="T8" fmla="*/ 71 w 98"/>
                <a:gd name="T9" fmla="*/ 138 h 297"/>
                <a:gd name="T10" fmla="*/ 76 w 98"/>
                <a:gd name="T11" fmla="*/ 31 h 297"/>
                <a:gd name="T12" fmla="*/ 38 w 98"/>
                <a:gd name="T13" fmla="*/ 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97">
                  <a:moveTo>
                    <a:pt x="38" y="9"/>
                  </a:moveTo>
                  <a:cubicBezTo>
                    <a:pt x="38" y="9"/>
                    <a:pt x="45" y="35"/>
                    <a:pt x="17" y="101"/>
                  </a:cubicBezTo>
                  <a:cubicBezTo>
                    <a:pt x="0" y="144"/>
                    <a:pt x="11" y="203"/>
                    <a:pt x="25" y="240"/>
                  </a:cubicBezTo>
                  <a:cubicBezTo>
                    <a:pt x="39" y="277"/>
                    <a:pt x="64" y="297"/>
                    <a:pt x="64" y="297"/>
                  </a:cubicBezTo>
                  <a:cubicBezTo>
                    <a:pt x="64" y="297"/>
                    <a:pt x="55" y="176"/>
                    <a:pt x="71" y="138"/>
                  </a:cubicBezTo>
                  <a:cubicBezTo>
                    <a:pt x="86" y="100"/>
                    <a:pt x="98" y="61"/>
                    <a:pt x="76" y="31"/>
                  </a:cubicBezTo>
                  <a:cubicBezTo>
                    <a:pt x="54" y="0"/>
                    <a:pt x="38" y="9"/>
                    <a:pt x="38" y="9"/>
                  </a:cubicBezTo>
                  <a:close/>
                </a:path>
              </a:pathLst>
            </a:custGeom>
            <a:solidFill>
              <a:srgbClr val="FB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1"/>
            <p:cNvSpPr/>
            <p:nvPr/>
          </p:nvSpPr>
          <p:spPr bwMode="auto">
            <a:xfrm>
              <a:off x="8444830" y="4362524"/>
              <a:ext cx="1283311" cy="1803201"/>
            </a:xfrm>
            <a:custGeom>
              <a:avLst/>
              <a:gdLst>
                <a:gd name="T0" fmla="*/ 223 w 407"/>
                <a:gd name="T1" fmla="*/ 43 h 572"/>
                <a:gd name="T2" fmla="*/ 176 w 407"/>
                <a:gd name="T3" fmla="*/ 14 h 572"/>
                <a:gd name="T4" fmla="*/ 148 w 407"/>
                <a:gd name="T5" fmla="*/ 115 h 572"/>
                <a:gd name="T6" fmla="*/ 124 w 407"/>
                <a:gd name="T7" fmla="*/ 119 h 572"/>
                <a:gd name="T8" fmla="*/ 106 w 407"/>
                <a:gd name="T9" fmla="*/ 312 h 572"/>
                <a:gd name="T10" fmla="*/ 2 w 407"/>
                <a:gd name="T11" fmla="*/ 447 h 572"/>
                <a:gd name="T12" fmla="*/ 176 w 407"/>
                <a:gd name="T13" fmla="*/ 461 h 572"/>
                <a:gd name="T14" fmla="*/ 346 w 407"/>
                <a:gd name="T15" fmla="*/ 396 h 572"/>
                <a:gd name="T16" fmla="*/ 360 w 407"/>
                <a:gd name="T17" fmla="*/ 89 h 572"/>
                <a:gd name="T18" fmla="*/ 223 w 407"/>
                <a:gd name="T19" fmla="*/ 4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572">
                  <a:moveTo>
                    <a:pt x="223" y="43"/>
                  </a:moveTo>
                  <a:cubicBezTo>
                    <a:pt x="223" y="43"/>
                    <a:pt x="209" y="0"/>
                    <a:pt x="176" y="14"/>
                  </a:cubicBezTo>
                  <a:cubicBezTo>
                    <a:pt x="143" y="28"/>
                    <a:pt x="129" y="66"/>
                    <a:pt x="148" y="115"/>
                  </a:cubicBezTo>
                  <a:cubicBezTo>
                    <a:pt x="148" y="115"/>
                    <a:pt x="127" y="99"/>
                    <a:pt x="124" y="119"/>
                  </a:cubicBezTo>
                  <a:cubicBezTo>
                    <a:pt x="121" y="140"/>
                    <a:pt x="171" y="261"/>
                    <a:pt x="106" y="312"/>
                  </a:cubicBezTo>
                  <a:cubicBezTo>
                    <a:pt x="42" y="363"/>
                    <a:pt x="0" y="434"/>
                    <a:pt x="2" y="447"/>
                  </a:cubicBezTo>
                  <a:cubicBezTo>
                    <a:pt x="4" y="460"/>
                    <a:pt x="86" y="572"/>
                    <a:pt x="176" y="461"/>
                  </a:cubicBezTo>
                  <a:cubicBezTo>
                    <a:pt x="266" y="350"/>
                    <a:pt x="328" y="423"/>
                    <a:pt x="346" y="396"/>
                  </a:cubicBezTo>
                  <a:cubicBezTo>
                    <a:pt x="363" y="368"/>
                    <a:pt x="407" y="141"/>
                    <a:pt x="360" y="89"/>
                  </a:cubicBezTo>
                  <a:cubicBezTo>
                    <a:pt x="313" y="37"/>
                    <a:pt x="223" y="43"/>
                    <a:pt x="223" y="43"/>
                  </a:cubicBez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52"/>
            <p:cNvSpPr/>
            <p:nvPr/>
          </p:nvSpPr>
          <p:spPr bwMode="auto">
            <a:xfrm>
              <a:off x="8384633" y="4937140"/>
              <a:ext cx="574616" cy="798990"/>
            </a:xfrm>
            <a:custGeom>
              <a:avLst/>
              <a:gdLst>
                <a:gd name="T0" fmla="*/ 0 w 182"/>
                <a:gd name="T1" fmla="*/ 124 h 253"/>
                <a:gd name="T2" fmla="*/ 111 w 182"/>
                <a:gd name="T3" fmla="*/ 37 h 253"/>
                <a:gd name="T4" fmla="*/ 107 w 182"/>
                <a:gd name="T5" fmla="*/ 190 h 253"/>
                <a:gd name="T6" fmla="*/ 38 w 182"/>
                <a:gd name="T7" fmla="*/ 253 h 253"/>
                <a:gd name="T8" fmla="*/ 0 w 182"/>
                <a:gd name="T9" fmla="*/ 12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53">
                  <a:moveTo>
                    <a:pt x="0" y="124"/>
                  </a:moveTo>
                  <a:cubicBezTo>
                    <a:pt x="0" y="124"/>
                    <a:pt x="40" y="0"/>
                    <a:pt x="111" y="37"/>
                  </a:cubicBezTo>
                  <a:cubicBezTo>
                    <a:pt x="182" y="74"/>
                    <a:pt x="141" y="163"/>
                    <a:pt x="107" y="190"/>
                  </a:cubicBezTo>
                  <a:cubicBezTo>
                    <a:pt x="72" y="216"/>
                    <a:pt x="38" y="253"/>
                    <a:pt x="38" y="253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EC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53"/>
            <p:cNvSpPr/>
            <p:nvPr/>
          </p:nvSpPr>
          <p:spPr bwMode="auto">
            <a:xfrm>
              <a:off x="7864741" y="4231183"/>
              <a:ext cx="1767630" cy="2626817"/>
            </a:xfrm>
            <a:custGeom>
              <a:avLst/>
              <a:gdLst>
                <a:gd name="T0" fmla="*/ 226 w 561"/>
                <a:gd name="T1" fmla="*/ 452 h 833"/>
                <a:gd name="T2" fmla="*/ 300 w 561"/>
                <a:gd name="T3" fmla="*/ 326 h 833"/>
                <a:gd name="T4" fmla="*/ 181 w 561"/>
                <a:gd name="T5" fmla="*/ 302 h 833"/>
                <a:gd name="T6" fmla="*/ 50 w 561"/>
                <a:gd name="T7" fmla="*/ 439 h 833"/>
                <a:gd name="T8" fmla="*/ 15 w 561"/>
                <a:gd name="T9" fmla="*/ 693 h 833"/>
                <a:gd name="T10" fmla="*/ 31 w 561"/>
                <a:gd name="T11" fmla="*/ 833 h 833"/>
                <a:gd name="T12" fmla="*/ 239 w 561"/>
                <a:gd name="T13" fmla="*/ 833 h 833"/>
                <a:gd name="T14" fmla="*/ 315 w 561"/>
                <a:gd name="T15" fmla="*/ 661 h 833"/>
                <a:gd name="T16" fmla="*/ 526 w 561"/>
                <a:gd name="T17" fmla="*/ 443 h 833"/>
                <a:gd name="T18" fmla="*/ 555 w 561"/>
                <a:gd name="T19" fmla="*/ 184 h 833"/>
                <a:gd name="T20" fmla="*/ 437 w 561"/>
                <a:gd name="T21" fmla="*/ 2 h 833"/>
                <a:gd name="T22" fmla="*/ 385 w 561"/>
                <a:gd name="T23" fmla="*/ 80 h 833"/>
                <a:gd name="T24" fmla="*/ 400 w 561"/>
                <a:gd name="T25" fmla="*/ 278 h 833"/>
                <a:gd name="T26" fmla="*/ 226 w 561"/>
                <a:gd name="T27" fmla="*/ 45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1" h="833">
                  <a:moveTo>
                    <a:pt x="226" y="452"/>
                  </a:moveTo>
                  <a:cubicBezTo>
                    <a:pt x="226" y="452"/>
                    <a:pt x="298" y="389"/>
                    <a:pt x="300" y="326"/>
                  </a:cubicBezTo>
                  <a:cubicBezTo>
                    <a:pt x="302" y="263"/>
                    <a:pt x="215" y="221"/>
                    <a:pt x="181" y="302"/>
                  </a:cubicBezTo>
                  <a:cubicBezTo>
                    <a:pt x="146" y="382"/>
                    <a:pt x="100" y="393"/>
                    <a:pt x="50" y="439"/>
                  </a:cubicBezTo>
                  <a:cubicBezTo>
                    <a:pt x="0" y="485"/>
                    <a:pt x="2" y="639"/>
                    <a:pt x="15" y="693"/>
                  </a:cubicBezTo>
                  <a:cubicBezTo>
                    <a:pt x="28" y="748"/>
                    <a:pt x="31" y="833"/>
                    <a:pt x="31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39" y="833"/>
                    <a:pt x="278" y="689"/>
                    <a:pt x="315" y="661"/>
                  </a:cubicBezTo>
                  <a:cubicBezTo>
                    <a:pt x="352" y="632"/>
                    <a:pt x="529" y="519"/>
                    <a:pt x="526" y="443"/>
                  </a:cubicBezTo>
                  <a:cubicBezTo>
                    <a:pt x="524" y="367"/>
                    <a:pt x="548" y="284"/>
                    <a:pt x="555" y="184"/>
                  </a:cubicBezTo>
                  <a:cubicBezTo>
                    <a:pt x="561" y="84"/>
                    <a:pt x="479" y="4"/>
                    <a:pt x="437" y="2"/>
                  </a:cubicBezTo>
                  <a:cubicBezTo>
                    <a:pt x="396" y="0"/>
                    <a:pt x="365" y="39"/>
                    <a:pt x="385" y="80"/>
                  </a:cubicBezTo>
                  <a:cubicBezTo>
                    <a:pt x="405" y="121"/>
                    <a:pt x="431" y="191"/>
                    <a:pt x="400" y="278"/>
                  </a:cubicBezTo>
                  <a:cubicBezTo>
                    <a:pt x="370" y="365"/>
                    <a:pt x="226" y="452"/>
                    <a:pt x="226" y="452"/>
                  </a:cubicBezTo>
                  <a:close/>
                </a:path>
              </a:pathLst>
            </a:custGeom>
            <a:solidFill>
              <a:srgbClr val="FCE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54"/>
            <p:cNvSpPr/>
            <p:nvPr/>
          </p:nvSpPr>
          <p:spPr bwMode="auto">
            <a:xfrm>
              <a:off x="8844326" y="4370734"/>
              <a:ext cx="309199" cy="935804"/>
            </a:xfrm>
            <a:custGeom>
              <a:avLst/>
              <a:gdLst>
                <a:gd name="T0" fmla="*/ 60 w 98"/>
                <a:gd name="T1" fmla="*/ 9 h 297"/>
                <a:gd name="T2" fmla="*/ 81 w 98"/>
                <a:gd name="T3" fmla="*/ 101 h 297"/>
                <a:gd name="T4" fmla="*/ 73 w 98"/>
                <a:gd name="T5" fmla="*/ 240 h 297"/>
                <a:gd name="T6" fmla="*/ 34 w 98"/>
                <a:gd name="T7" fmla="*/ 297 h 297"/>
                <a:gd name="T8" fmla="*/ 27 w 98"/>
                <a:gd name="T9" fmla="*/ 138 h 297"/>
                <a:gd name="T10" fmla="*/ 22 w 98"/>
                <a:gd name="T11" fmla="*/ 31 h 297"/>
                <a:gd name="T12" fmla="*/ 60 w 98"/>
                <a:gd name="T13" fmla="*/ 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97">
                  <a:moveTo>
                    <a:pt x="60" y="9"/>
                  </a:moveTo>
                  <a:cubicBezTo>
                    <a:pt x="60" y="9"/>
                    <a:pt x="53" y="35"/>
                    <a:pt x="81" y="101"/>
                  </a:cubicBezTo>
                  <a:cubicBezTo>
                    <a:pt x="98" y="144"/>
                    <a:pt x="87" y="203"/>
                    <a:pt x="73" y="240"/>
                  </a:cubicBezTo>
                  <a:cubicBezTo>
                    <a:pt x="59" y="277"/>
                    <a:pt x="34" y="297"/>
                    <a:pt x="34" y="297"/>
                  </a:cubicBezTo>
                  <a:cubicBezTo>
                    <a:pt x="34" y="297"/>
                    <a:pt x="43" y="176"/>
                    <a:pt x="27" y="138"/>
                  </a:cubicBezTo>
                  <a:cubicBezTo>
                    <a:pt x="12" y="100"/>
                    <a:pt x="0" y="61"/>
                    <a:pt x="22" y="31"/>
                  </a:cubicBezTo>
                  <a:cubicBezTo>
                    <a:pt x="44" y="0"/>
                    <a:pt x="60" y="9"/>
                    <a:pt x="60" y="9"/>
                  </a:cubicBezTo>
                  <a:close/>
                </a:path>
              </a:pathLst>
            </a:custGeom>
            <a:solidFill>
              <a:srgbClr val="FB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55"/>
            <p:cNvSpPr/>
            <p:nvPr/>
          </p:nvSpPr>
          <p:spPr bwMode="auto">
            <a:xfrm>
              <a:off x="6452827" y="3270754"/>
              <a:ext cx="2533785" cy="1975585"/>
            </a:xfrm>
            <a:custGeom>
              <a:avLst/>
              <a:gdLst>
                <a:gd name="T0" fmla="*/ 602 w 804"/>
                <a:gd name="T1" fmla="*/ 2 h 627"/>
                <a:gd name="T2" fmla="*/ 402 w 804"/>
                <a:gd name="T3" fmla="*/ 165 h 627"/>
                <a:gd name="T4" fmla="*/ 202 w 804"/>
                <a:gd name="T5" fmla="*/ 2 h 627"/>
                <a:gd name="T6" fmla="*/ 68 w 804"/>
                <a:gd name="T7" fmla="*/ 294 h 627"/>
                <a:gd name="T8" fmla="*/ 402 w 804"/>
                <a:gd name="T9" fmla="*/ 627 h 627"/>
                <a:gd name="T10" fmla="*/ 736 w 804"/>
                <a:gd name="T11" fmla="*/ 294 h 627"/>
                <a:gd name="T12" fmla="*/ 602 w 804"/>
                <a:gd name="T13" fmla="*/ 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627">
                  <a:moveTo>
                    <a:pt x="602" y="2"/>
                  </a:moveTo>
                  <a:cubicBezTo>
                    <a:pt x="461" y="0"/>
                    <a:pt x="434" y="165"/>
                    <a:pt x="402" y="165"/>
                  </a:cubicBezTo>
                  <a:cubicBezTo>
                    <a:pt x="370" y="165"/>
                    <a:pt x="343" y="0"/>
                    <a:pt x="202" y="2"/>
                  </a:cubicBezTo>
                  <a:cubicBezTo>
                    <a:pt x="61" y="5"/>
                    <a:pt x="0" y="190"/>
                    <a:pt x="68" y="294"/>
                  </a:cubicBezTo>
                  <a:cubicBezTo>
                    <a:pt x="136" y="399"/>
                    <a:pt x="359" y="627"/>
                    <a:pt x="402" y="627"/>
                  </a:cubicBezTo>
                  <a:cubicBezTo>
                    <a:pt x="445" y="627"/>
                    <a:pt x="668" y="399"/>
                    <a:pt x="736" y="294"/>
                  </a:cubicBezTo>
                  <a:cubicBezTo>
                    <a:pt x="804" y="190"/>
                    <a:pt x="743" y="5"/>
                    <a:pt x="602" y="2"/>
                  </a:cubicBezTo>
                  <a:close/>
                </a:path>
              </a:pathLst>
            </a:custGeom>
            <a:solidFill>
              <a:srgbClr val="D51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56"/>
            <p:cNvSpPr/>
            <p:nvPr/>
          </p:nvSpPr>
          <p:spPr bwMode="auto">
            <a:xfrm>
              <a:off x="6805805" y="3913776"/>
              <a:ext cx="1825092" cy="692277"/>
            </a:xfrm>
            <a:custGeom>
              <a:avLst/>
              <a:gdLst>
                <a:gd name="T0" fmla="*/ 79 w 579"/>
                <a:gd name="T1" fmla="*/ 203 h 220"/>
                <a:gd name="T2" fmla="*/ 95 w 579"/>
                <a:gd name="T3" fmla="*/ 164 h 220"/>
                <a:gd name="T4" fmla="*/ 98 w 579"/>
                <a:gd name="T5" fmla="*/ 158 h 220"/>
                <a:gd name="T6" fmla="*/ 98 w 579"/>
                <a:gd name="T7" fmla="*/ 156 h 220"/>
                <a:gd name="T8" fmla="*/ 98 w 579"/>
                <a:gd name="T9" fmla="*/ 158 h 220"/>
                <a:gd name="T10" fmla="*/ 98 w 579"/>
                <a:gd name="T11" fmla="*/ 158 h 220"/>
                <a:gd name="T12" fmla="*/ 103 w 579"/>
                <a:gd name="T13" fmla="*/ 164 h 220"/>
                <a:gd name="T14" fmla="*/ 126 w 579"/>
                <a:gd name="T15" fmla="*/ 179 h 220"/>
                <a:gd name="T16" fmla="*/ 141 w 579"/>
                <a:gd name="T17" fmla="*/ 114 h 220"/>
                <a:gd name="T18" fmla="*/ 140 w 579"/>
                <a:gd name="T19" fmla="*/ 111 h 220"/>
                <a:gd name="T20" fmla="*/ 142 w 579"/>
                <a:gd name="T21" fmla="*/ 112 h 220"/>
                <a:gd name="T22" fmla="*/ 139 w 579"/>
                <a:gd name="T23" fmla="*/ 110 h 220"/>
                <a:gd name="T24" fmla="*/ 164 w 579"/>
                <a:gd name="T25" fmla="*/ 83 h 220"/>
                <a:gd name="T26" fmla="*/ 183 w 579"/>
                <a:gd name="T27" fmla="*/ 83 h 220"/>
                <a:gd name="T28" fmla="*/ 209 w 579"/>
                <a:gd name="T29" fmla="*/ 110 h 220"/>
                <a:gd name="T30" fmla="*/ 228 w 579"/>
                <a:gd name="T31" fmla="*/ 187 h 220"/>
                <a:gd name="T32" fmla="*/ 251 w 579"/>
                <a:gd name="T33" fmla="*/ 187 h 220"/>
                <a:gd name="T34" fmla="*/ 264 w 579"/>
                <a:gd name="T35" fmla="*/ 157 h 220"/>
                <a:gd name="T36" fmla="*/ 295 w 579"/>
                <a:gd name="T37" fmla="*/ 100 h 220"/>
                <a:gd name="T38" fmla="*/ 312 w 579"/>
                <a:gd name="T39" fmla="*/ 87 h 220"/>
                <a:gd name="T40" fmla="*/ 334 w 579"/>
                <a:gd name="T41" fmla="*/ 8 h 220"/>
                <a:gd name="T42" fmla="*/ 346 w 579"/>
                <a:gd name="T43" fmla="*/ 37 h 220"/>
                <a:gd name="T44" fmla="*/ 371 w 579"/>
                <a:gd name="T45" fmla="*/ 107 h 220"/>
                <a:gd name="T46" fmla="*/ 385 w 579"/>
                <a:gd name="T47" fmla="*/ 167 h 220"/>
                <a:gd name="T48" fmla="*/ 408 w 579"/>
                <a:gd name="T49" fmla="*/ 186 h 220"/>
                <a:gd name="T50" fmla="*/ 428 w 579"/>
                <a:gd name="T51" fmla="*/ 140 h 220"/>
                <a:gd name="T52" fmla="*/ 439 w 579"/>
                <a:gd name="T53" fmla="*/ 162 h 220"/>
                <a:gd name="T54" fmla="*/ 457 w 579"/>
                <a:gd name="T55" fmla="*/ 220 h 220"/>
                <a:gd name="T56" fmla="*/ 477 w 579"/>
                <a:gd name="T57" fmla="*/ 203 h 220"/>
                <a:gd name="T58" fmla="*/ 567 w 579"/>
                <a:gd name="T59" fmla="*/ 202 h 220"/>
                <a:gd name="T60" fmla="*/ 477 w 579"/>
                <a:gd name="T61" fmla="*/ 194 h 220"/>
                <a:gd name="T62" fmla="*/ 461 w 579"/>
                <a:gd name="T63" fmla="*/ 211 h 220"/>
                <a:gd name="T64" fmla="*/ 449 w 579"/>
                <a:gd name="T65" fmla="*/ 188 h 220"/>
                <a:gd name="T66" fmla="*/ 431 w 579"/>
                <a:gd name="T67" fmla="*/ 131 h 220"/>
                <a:gd name="T68" fmla="*/ 407 w 579"/>
                <a:gd name="T69" fmla="*/ 173 h 220"/>
                <a:gd name="T70" fmla="*/ 395 w 579"/>
                <a:gd name="T71" fmla="*/ 177 h 220"/>
                <a:gd name="T72" fmla="*/ 377 w 579"/>
                <a:gd name="T73" fmla="*/ 101 h 220"/>
                <a:gd name="T74" fmla="*/ 360 w 579"/>
                <a:gd name="T75" fmla="*/ 70 h 220"/>
                <a:gd name="T76" fmla="*/ 335 w 579"/>
                <a:gd name="T77" fmla="*/ 0 h 220"/>
                <a:gd name="T78" fmla="*/ 309 w 579"/>
                <a:gd name="T79" fmla="*/ 72 h 220"/>
                <a:gd name="T80" fmla="*/ 291 w 579"/>
                <a:gd name="T81" fmla="*/ 92 h 220"/>
                <a:gd name="T82" fmla="*/ 267 w 579"/>
                <a:gd name="T83" fmla="*/ 148 h 220"/>
                <a:gd name="T84" fmla="*/ 248 w 579"/>
                <a:gd name="T85" fmla="*/ 167 h 220"/>
                <a:gd name="T86" fmla="*/ 237 w 579"/>
                <a:gd name="T87" fmla="*/ 186 h 220"/>
                <a:gd name="T88" fmla="*/ 218 w 579"/>
                <a:gd name="T89" fmla="*/ 109 h 220"/>
                <a:gd name="T90" fmla="*/ 198 w 579"/>
                <a:gd name="T91" fmla="*/ 94 h 220"/>
                <a:gd name="T92" fmla="*/ 165 w 579"/>
                <a:gd name="T93" fmla="*/ 70 h 220"/>
                <a:gd name="T94" fmla="*/ 139 w 579"/>
                <a:gd name="T95" fmla="*/ 105 h 220"/>
                <a:gd name="T96" fmla="*/ 127 w 579"/>
                <a:gd name="T97" fmla="*/ 153 h 220"/>
                <a:gd name="T98" fmla="*/ 121 w 579"/>
                <a:gd name="T99" fmla="*/ 173 h 220"/>
                <a:gd name="T100" fmla="*/ 122 w 579"/>
                <a:gd name="T101" fmla="*/ 174 h 220"/>
                <a:gd name="T102" fmla="*/ 121 w 579"/>
                <a:gd name="T103" fmla="*/ 173 h 220"/>
                <a:gd name="T104" fmla="*/ 115 w 579"/>
                <a:gd name="T105" fmla="*/ 168 h 220"/>
                <a:gd name="T106" fmla="*/ 98 w 579"/>
                <a:gd name="T107" fmla="*/ 150 h 220"/>
                <a:gd name="T108" fmla="*/ 82 w 579"/>
                <a:gd name="T109" fmla="*/ 182 h 220"/>
                <a:gd name="T110" fmla="*/ 69 w 579"/>
                <a:gd name="T111" fmla="*/ 197 h 220"/>
                <a:gd name="T112" fmla="*/ 1 w 579"/>
                <a:gd name="T113" fmla="*/ 1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9" h="220">
                  <a:moveTo>
                    <a:pt x="0" y="202"/>
                  </a:moveTo>
                  <a:cubicBezTo>
                    <a:pt x="0" y="202"/>
                    <a:pt x="31" y="206"/>
                    <a:pt x="55" y="206"/>
                  </a:cubicBezTo>
                  <a:cubicBezTo>
                    <a:pt x="61" y="206"/>
                    <a:pt x="67" y="205"/>
                    <a:pt x="72" y="205"/>
                  </a:cubicBezTo>
                  <a:cubicBezTo>
                    <a:pt x="75" y="204"/>
                    <a:pt x="77" y="204"/>
                    <a:pt x="79" y="203"/>
                  </a:cubicBezTo>
                  <a:cubicBezTo>
                    <a:pt x="81" y="202"/>
                    <a:pt x="83" y="201"/>
                    <a:pt x="84" y="199"/>
                  </a:cubicBezTo>
                  <a:cubicBezTo>
                    <a:pt x="86" y="198"/>
                    <a:pt x="86" y="196"/>
                    <a:pt x="87" y="194"/>
                  </a:cubicBezTo>
                  <a:cubicBezTo>
                    <a:pt x="88" y="191"/>
                    <a:pt x="90" y="187"/>
                    <a:pt x="91" y="182"/>
                  </a:cubicBezTo>
                  <a:cubicBezTo>
                    <a:pt x="92" y="176"/>
                    <a:pt x="94" y="169"/>
                    <a:pt x="95" y="164"/>
                  </a:cubicBezTo>
                  <a:cubicBezTo>
                    <a:pt x="96" y="162"/>
                    <a:pt x="97" y="160"/>
                    <a:pt x="98" y="159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9" y="159"/>
                  </a:cubicBezTo>
                  <a:cubicBezTo>
                    <a:pt x="100" y="160"/>
                    <a:pt x="101" y="162"/>
                    <a:pt x="103" y="164"/>
                  </a:cubicBezTo>
                  <a:cubicBezTo>
                    <a:pt x="105" y="167"/>
                    <a:pt x="107" y="171"/>
                    <a:pt x="110" y="174"/>
                  </a:cubicBezTo>
                  <a:cubicBezTo>
                    <a:pt x="111" y="176"/>
                    <a:pt x="113" y="178"/>
                    <a:pt x="115" y="179"/>
                  </a:cubicBezTo>
                  <a:cubicBezTo>
                    <a:pt x="117" y="180"/>
                    <a:pt x="119" y="181"/>
                    <a:pt x="122" y="181"/>
                  </a:cubicBezTo>
                  <a:cubicBezTo>
                    <a:pt x="124" y="181"/>
                    <a:pt x="125" y="180"/>
                    <a:pt x="126" y="179"/>
                  </a:cubicBezTo>
                  <a:cubicBezTo>
                    <a:pt x="128" y="177"/>
                    <a:pt x="129" y="175"/>
                    <a:pt x="131" y="173"/>
                  </a:cubicBezTo>
                  <a:cubicBezTo>
                    <a:pt x="132" y="168"/>
                    <a:pt x="134" y="162"/>
                    <a:pt x="135" y="155"/>
                  </a:cubicBezTo>
                  <a:cubicBezTo>
                    <a:pt x="137" y="145"/>
                    <a:pt x="138" y="134"/>
                    <a:pt x="139" y="125"/>
                  </a:cubicBezTo>
                  <a:cubicBezTo>
                    <a:pt x="140" y="120"/>
                    <a:pt x="141" y="117"/>
                    <a:pt x="141" y="114"/>
                  </a:cubicBezTo>
                  <a:cubicBezTo>
                    <a:pt x="142" y="113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0" y="113"/>
                    <a:pt x="141" y="112"/>
                    <a:pt x="142" y="112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2" y="113"/>
                    <a:pt x="145" y="112"/>
                    <a:pt x="147" y="111"/>
                  </a:cubicBezTo>
                  <a:cubicBezTo>
                    <a:pt x="152" y="108"/>
                    <a:pt x="154" y="105"/>
                    <a:pt x="156" y="101"/>
                  </a:cubicBezTo>
                  <a:cubicBezTo>
                    <a:pt x="159" y="95"/>
                    <a:pt x="161" y="88"/>
                    <a:pt x="164" y="83"/>
                  </a:cubicBezTo>
                  <a:cubicBezTo>
                    <a:pt x="165" y="81"/>
                    <a:pt x="167" y="79"/>
                    <a:pt x="168" y="78"/>
                  </a:cubicBezTo>
                  <a:cubicBezTo>
                    <a:pt x="170" y="77"/>
                    <a:pt x="171" y="76"/>
                    <a:pt x="173" y="76"/>
                  </a:cubicBezTo>
                  <a:cubicBezTo>
                    <a:pt x="175" y="76"/>
                    <a:pt x="176" y="76"/>
                    <a:pt x="178" y="77"/>
                  </a:cubicBezTo>
                  <a:cubicBezTo>
                    <a:pt x="180" y="78"/>
                    <a:pt x="182" y="80"/>
                    <a:pt x="183" y="83"/>
                  </a:cubicBezTo>
                  <a:cubicBezTo>
                    <a:pt x="186" y="88"/>
                    <a:pt x="188" y="94"/>
                    <a:pt x="191" y="99"/>
                  </a:cubicBezTo>
                  <a:cubicBezTo>
                    <a:pt x="193" y="102"/>
                    <a:pt x="195" y="104"/>
                    <a:pt x="197" y="106"/>
                  </a:cubicBezTo>
                  <a:cubicBezTo>
                    <a:pt x="200" y="108"/>
                    <a:pt x="204" y="109"/>
                    <a:pt x="207" y="109"/>
                  </a:cubicBezTo>
                  <a:cubicBezTo>
                    <a:pt x="208" y="109"/>
                    <a:pt x="208" y="109"/>
                    <a:pt x="209" y="110"/>
                  </a:cubicBezTo>
                  <a:cubicBezTo>
                    <a:pt x="209" y="110"/>
                    <a:pt x="211" y="112"/>
                    <a:pt x="212" y="114"/>
                  </a:cubicBezTo>
                  <a:cubicBezTo>
                    <a:pt x="214" y="119"/>
                    <a:pt x="215" y="126"/>
                    <a:pt x="217" y="134"/>
                  </a:cubicBezTo>
                  <a:cubicBezTo>
                    <a:pt x="219" y="146"/>
                    <a:pt x="220" y="161"/>
                    <a:pt x="223" y="172"/>
                  </a:cubicBezTo>
                  <a:cubicBezTo>
                    <a:pt x="224" y="178"/>
                    <a:pt x="225" y="183"/>
                    <a:pt x="228" y="187"/>
                  </a:cubicBezTo>
                  <a:cubicBezTo>
                    <a:pt x="229" y="189"/>
                    <a:pt x="230" y="191"/>
                    <a:pt x="232" y="192"/>
                  </a:cubicBezTo>
                  <a:cubicBezTo>
                    <a:pt x="234" y="194"/>
                    <a:pt x="236" y="194"/>
                    <a:pt x="238" y="194"/>
                  </a:cubicBezTo>
                  <a:cubicBezTo>
                    <a:pt x="241" y="194"/>
                    <a:pt x="244" y="194"/>
                    <a:pt x="246" y="192"/>
                  </a:cubicBezTo>
                  <a:cubicBezTo>
                    <a:pt x="248" y="191"/>
                    <a:pt x="250" y="189"/>
                    <a:pt x="251" y="187"/>
                  </a:cubicBezTo>
                  <a:cubicBezTo>
                    <a:pt x="253" y="184"/>
                    <a:pt x="254" y="180"/>
                    <a:pt x="254" y="177"/>
                  </a:cubicBezTo>
                  <a:cubicBezTo>
                    <a:pt x="256" y="171"/>
                    <a:pt x="256" y="165"/>
                    <a:pt x="258" y="162"/>
                  </a:cubicBezTo>
                  <a:cubicBezTo>
                    <a:pt x="259" y="160"/>
                    <a:pt x="260" y="159"/>
                    <a:pt x="260" y="158"/>
                  </a:cubicBezTo>
                  <a:cubicBezTo>
                    <a:pt x="261" y="157"/>
                    <a:pt x="262" y="157"/>
                    <a:pt x="264" y="157"/>
                  </a:cubicBezTo>
                  <a:cubicBezTo>
                    <a:pt x="268" y="157"/>
                    <a:pt x="271" y="155"/>
                    <a:pt x="273" y="153"/>
                  </a:cubicBezTo>
                  <a:cubicBezTo>
                    <a:pt x="277" y="149"/>
                    <a:pt x="280" y="144"/>
                    <a:pt x="282" y="138"/>
                  </a:cubicBezTo>
                  <a:cubicBezTo>
                    <a:pt x="285" y="128"/>
                    <a:pt x="287" y="118"/>
                    <a:pt x="290" y="109"/>
                  </a:cubicBezTo>
                  <a:cubicBezTo>
                    <a:pt x="292" y="105"/>
                    <a:pt x="293" y="102"/>
                    <a:pt x="295" y="100"/>
                  </a:cubicBezTo>
                  <a:cubicBezTo>
                    <a:pt x="296" y="98"/>
                    <a:pt x="297" y="98"/>
                    <a:pt x="298" y="97"/>
                  </a:cubicBezTo>
                  <a:cubicBezTo>
                    <a:pt x="298" y="97"/>
                    <a:pt x="299" y="97"/>
                    <a:pt x="300" y="97"/>
                  </a:cubicBezTo>
                  <a:cubicBezTo>
                    <a:pt x="302" y="97"/>
                    <a:pt x="304" y="96"/>
                    <a:pt x="305" y="95"/>
                  </a:cubicBezTo>
                  <a:cubicBezTo>
                    <a:pt x="308" y="93"/>
                    <a:pt x="310" y="90"/>
                    <a:pt x="312" y="87"/>
                  </a:cubicBezTo>
                  <a:cubicBezTo>
                    <a:pt x="315" y="81"/>
                    <a:pt x="317" y="73"/>
                    <a:pt x="318" y="64"/>
                  </a:cubicBezTo>
                  <a:cubicBezTo>
                    <a:pt x="321" y="51"/>
                    <a:pt x="324" y="36"/>
                    <a:pt x="326" y="25"/>
                  </a:cubicBezTo>
                  <a:cubicBezTo>
                    <a:pt x="328" y="19"/>
                    <a:pt x="330" y="14"/>
                    <a:pt x="331" y="11"/>
                  </a:cubicBezTo>
                  <a:cubicBezTo>
                    <a:pt x="332" y="10"/>
                    <a:pt x="333" y="9"/>
                    <a:pt x="334" y="8"/>
                  </a:cubicBezTo>
                  <a:cubicBezTo>
                    <a:pt x="334" y="8"/>
                    <a:pt x="335" y="8"/>
                    <a:pt x="335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7" y="9"/>
                    <a:pt x="339" y="11"/>
                    <a:pt x="340" y="14"/>
                  </a:cubicBezTo>
                  <a:cubicBezTo>
                    <a:pt x="342" y="19"/>
                    <a:pt x="344" y="28"/>
                    <a:pt x="346" y="37"/>
                  </a:cubicBezTo>
                  <a:cubicBezTo>
                    <a:pt x="349" y="52"/>
                    <a:pt x="351" y="68"/>
                    <a:pt x="354" y="82"/>
                  </a:cubicBezTo>
                  <a:cubicBezTo>
                    <a:pt x="356" y="88"/>
                    <a:pt x="357" y="94"/>
                    <a:pt x="360" y="99"/>
                  </a:cubicBezTo>
                  <a:cubicBezTo>
                    <a:pt x="361" y="101"/>
                    <a:pt x="362" y="103"/>
                    <a:pt x="364" y="105"/>
                  </a:cubicBezTo>
                  <a:cubicBezTo>
                    <a:pt x="366" y="106"/>
                    <a:pt x="368" y="107"/>
                    <a:pt x="371" y="107"/>
                  </a:cubicBezTo>
                  <a:cubicBezTo>
                    <a:pt x="371" y="107"/>
                    <a:pt x="371" y="107"/>
                    <a:pt x="372" y="108"/>
                  </a:cubicBezTo>
                  <a:cubicBezTo>
                    <a:pt x="373" y="108"/>
                    <a:pt x="374" y="109"/>
                    <a:pt x="375" y="112"/>
                  </a:cubicBezTo>
                  <a:cubicBezTo>
                    <a:pt x="377" y="116"/>
                    <a:pt x="378" y="123"/>
                    <a:pt x="379" y="131"/>
                  </a:cubicBezTo>
                  <a:cubicBezTo>
                    <a:pt x="381" y="143"/>
                    <a:pt x="382" y="156"/>
                    <a:pt x="385" y="167"/>
                  </a:cubicBezTo>
                  <a:cubicBezTo>
                    <a:pt x="386" y="173"/>
                    <a:pt x="387" y="178"/>
                    <a:pt x="389" y="182"/>
                  </a:cubicBezTo>
                  <a:cubicBezTo>
                    <a:pt x="390" y="184"/>
                    <a:pt x="392" y="186"/>
                    <a:pt x="393" y="187"/>
                  </a:cubicBezTo>
                  <a:cubicBezTo>
                    <a:pt x="395" y="188"/>
                    <a:pt x="397" y="189"/>
                    <a:pt x="400" y="189"/>
                  </a:cubicBezTo>
                  <a:cubicBezTo>
                    <a:pt x="403" y="189"/>
                    <a:pt x="406" y="188"/>
                    <a:pt x="408" y="186"/>
                  </a:cubicBezTo>
                  <a:cubicBezTo>
                    <a:pt x="410" y="184"/>
                    <a:pt x="412" y="182"/>
                    <a:pt x="413" y="180"/>
                  </a:cubicBezTo>
                  <a:cubicBezTo>
                    <a:pt x="415" y="176"/>
                    <a:pt x="417" y="171"/>
                    <a:pt x="418" y="166"/>
                  </a:cubicBezTo>
                  <a:cubicBezTo>
                    <a:pt x="420" y="159"/>
                    <a:pt x="422" y="152"/>
                    <a:pt x="424" y="146"/>
                  </a:cubicBezTo>
                  <a:cubicBezTo>
                    <a:pt x="425" y="144"/>
                    <a:pt x="426" y="141"/>
                    <a:pt x="428" y="140"/>
                  </a:cubicBezTo>
                  <a:cubicBezTo>
                    <a:pt x="429" y="139"/>
                    <a:pt x="430" y="139"/>
                    <a:pt x="431" y="139"/>
                  </a:cubicBezTo>
                  <a:cubicBezTo>
                    <a:pt x="432" y="139"/>
                    <a:pt x="432" y="139"/>
                    <a:pt x="433" y="139"/>
                  </a:cubicBezTo>
                  <a:cubicBezTo>
                    <a:pt x="433" y="139"/>
                    <a:pt x="434" y="141"/>
                    <a:pt x="435" y="143"/>
                  </a:cubicBezTo>
                  <a:cubicBezTo>
                    <a:pt x="437" y="147"/>
                    <a:pt x="438" y="154"/>
                    <a:pt x="439" y="162"/>
                  </a:cubicBezTo>
                  <a:cubicBezTo>
                    <a:pt x="440" y="173"/>
                    <a:pt x="441" y="187"/>
                    <a:pt x="442" y="198"/>
                  </a:cubicBezTo>
                  <a:cubicBezTo>
                    <a:pt x="443" y="203"/>
                    <a:pt x="444" y="208"/>
                    <a:pt x="446" y="212"/>
                  </a:cubicBezTo>
                  <a:cubicBezTo>
                    <a:pt x="447" y="214"/>
                    <a:pt x="449" y="216"/>
                    <a:pt x="450" y="217"/>
                  </a:cubicBezTo>
                  <a:cubicBezTo>
                    <a:pt x="452" y="219"/>
                    <a:pt x="454" y="220"/>
                    <a:pt x="457" y="220"/>
                  </a:cubicBezTo>
                  <a:cubicBezTo>
                    <a:pt x="459" y="220"/>
                    <a:pt x="462" y="219"/>
                    <a:pt x="464" y="219"/>
                  </a:cubicBezTo>
                  <a:cubicBezTo>
                    <a:pt x="467" y="217"/>
                    <a:pt x="470" y="215"/>
                    <a:pt x="471" y="213"/>
                  </a:cubicBezTo>
                  <a:cubicBezTo>
                    <a:pt x="473" y="211"/>
                    <a:pt x="473" y="209"/>
                    <a:pt x="474" y="208"/>
                  </a:cubicBezTo>
                  <a:cubicBezTo>
                    <a:pt x="475" y="205"/>
                    <a:pt x="476" y="204"/>
                    <a:pt x="477" y="203"/>
                  </a:cubicBezTo>
                  <a:cubicBezTo>
                    <a:pt x="478" y="202"/>
                    <a:pt x="479" y="202"/>
                    <a:pt x="480" y="202"/>
                  </a:cubicBezTo>
                  <a:cubicBezTo>
                    <a:pt x="481" y="201"/>
                    <a:pt x="482" y="201"/>
                    <a:pt x="484" y="201"/>
                  </a:cubicBezTo>
                  <a:cubicBezTo>
                    <a:pt x="494" y="201"/>
                    <a:pt x="517" y="201"/>
                    <a:pt x="539" y="201"/>
                  </a:cubicBezTo>
                  <a:cubicBezTo>
                    <a:pt x="549" y="201"/>
                    <a:pt x="559" y="202"/>
                    <a:pt x="567" y="202"/>
                  </a:cubicBezTo>
                  <a:cubicBezTo>
                    <a:pt x="574" y="202"/>
                    <a:pt x="579" y="202"/>
                    <a:pt x="579" y="202"/>
                  </a:cubicBezTo>
                  <a:cubicBezTo>
                    <a:pt x="579" y="194"/>
                    <a:pt x="579" y="194"/>
                    <a:pt x="579" y="194"/>
                  </a:cubicBezTo>
                  <a:cubicBezTo>
                    <a:pt x="579" y="194"/>
                    <a:pt x="503" y="193"/>
                    <a:pt x="484" y="193"/>
                  </a:cubicBezTo>
                  <a:cubicBezTo>
                    <a:pt x="481" y="193"/>
                    <a:pt x="479" y="193"/>
                    <a:pt x="477" y="194"/>
                  </a:cubicBezTo>
                  <a:cubicBezTo>
                    <a:pt x="473" y="195"/>
                    <a:pt x="471" y="197"/>
                    <a:pt x="469" y="200"/>
                  </a:cubicBezTo>
                  <a:cubicBezTo>
                    <a:pt x="468" y="202"/>
                    <a:pt x="467" y="203"/>
                    <a:pt x="467" y="205"/>
                  </a:cubicBezTo>
                  <a:cubicBezTo>
                    <a:pt x="466" y="207"/>
                    <a:pt x="465" y="209"/>
                    <a:pt x="464" y="210"/>
                  </a:cubicBezTo>
                  <a:cubicBezTo>
                    <a:pt x="463" y="210"/>
                    <a:pt x="462" y="211"/>
                    <a:pt x="461" y="211"/>
                  </a:cubicBezTo>
                  <a:cubicBezTo>
                    <a:pt x="460" y="211"/>
                    <a:pt x="459" y="212"/>
                    <a:pt x="457" y="212"/>
                  </a:cubicBezTo>
                  <a:cubicBezTo>
                    <a:pt x="456" y="212"/>
                    <a:pt x="456" y="212"/>
                    <a:pt x="456" y="211"/>
                  </a:cubicBezTo>
                  <a:cubicBezTo>
                    <a:pt x="455" y="211"/>
                    <a:pt x="454" y="210"/>
                    <a:pt x="453" y="207"/>
                  </a:cubicBezTo>
                  <a:cubicBezTo>
                    <a:pt x="451" y="203"/>
                    <a:pt x="450" y="196"/>
                    <a:pt x="449" y="188"/>
                  </a:cubicBezTo>
                  <a:cubicBezTo>
                    <a:pt x="448" y="177"/>
                    <a:pt x="447" y="163"/>
                    <a:pt x="446" y="152"/>
                  </a:cubicBezTo>
                  <a:cubicBezTo>
                    <a:pt x="445" y="147"/>
                    <a:pt x="444" y="142"/>
                    <a:pt x="442" y="138"/>
                  </a:cubicBezTo>
                  <a:cubicBezTo>
                    <a:pt x="441" y="136"/>
                    <a:pt x="439" y="134"/>
                    <a:pt x="438" y="133"/>
                  </a:cubicBezTo>
                  <a:cubicBezTo>
                    <a:pt x="436" y="131"/>
                    <a:pt x="434" y="131"/>
                    <a:pt x="431" y="131"/>
                  </a:cubicBezTo>
                  <a:cubicBezTo>
                    <a:pt x="428" y="131"/>
                    <a:pt x="425" y="132"/>
                    <a:pt x="423" y="134"/>
                  </a:cubicBezTo>
                  <a:cubicBezTo>
                    <a:pt x="421" y="135"/>
                    <a:pt x="419" y="137"/>
                    <a:pt x="418" y="140"/>
                  </a:cubicBezTo>
                  <a:cubicBezTo>
                    <a:pt x="416" y="144"/>
                    <a:pt x="414" y="148"/>
                    <a:pt x="413" y="153"/>
                  </a:cubicBezTo>
                  <a:cubicBezTo>
                    <a:pt x="411" y="160"/>
                    <a:pt x="410" y="168"/>
                    <a:pt x="407" y="173"/>
                  </a:cubicBezTo>
                  <a:cubicBezTo>
                    <a:pt x="406" y="176"/>
                    <a:pt x="405" y="178"/>
                    <a:pt x="404" y="179"/>
                  </a:cubicBezTo>
                  <a:cubicBezTo>
                    <a:pt x="402" y="181"/>
                    <a:pt x="401" y="181"/>
                    <a:pt x="400" y="181"/>
                  </a:cubicBezTo>
                  <a:cubicBezTo>
                    <a:pt x="399" y="181"/>
                    <a:pt x="399" y="181"/>
                    <a:pt x="398" y="181"/>
                  </a:cubicBezTo>
                  <a:cubicBezTo>
                    <a:pt x="398" y="180"/>
                    <a:pt x="397" y="179"/>
                    <a:pt x="395" y="177"/>
                  </a:cubicBezTo>
                  <a:cubicBezTo>
                    <a:pt x="394" y="172"/>
                    <a:pt x="392" y="165"/>
                    <a:pt x="391" y="157"/>
                  </a:cubicBezTo>
                  <a:cubicBezTo>
                    <a:pt x="389" y="146"/>
                    <a:pt x="388" y="132"/>
                    <a:pt x="386" y="121"/>
                  </a:cubicBezTo>
                  <a:cubicBezTo>
                    <a:pt x="385" y="115"/>
                    <a:pt x="383" y="110"/>
                    <a:pt x="381" y="107"/>
                  </a:cubicBezTo>
                  <a:cubicBezTo>
                    <a:pt x="380" y="105"/>
                    <a:pt x="379" y="103"/>
                    <a:pt x="377" y="101"/>
                  </a:cubicBezTo>
                  <a:cubicBezTo>
                    <a:pt x="375" y="100"/>
                    <a:pt x="373" y="99"/>
                    <a:pt x="371" y="9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9" y="98"/>
                    <a:pt x="367" y="96"/>
                    <a:pt x="366" y="93"/>
                  </a:cubicBezTo>
                  <a:cubicBezTo>
                    <a:pt x="364" y="88"/>
                    <a:pt x="362" y="79"/>
                    <a:pt x="360" y="70"/>
                  </a:cubicBezTo>
                  <a:cubicBezTo>
                    <a:pt x="357" y="55"/>
                    <a:pt x="355" y="39"/>
                    <a:pt x="352" y="25"/>
                  </a:cubicBezTo>
                  <a:cubicBezTo>
                    <a:pt x="350" y="19"/>
                    <a:pt x="348" y="13"/>
                    <a:pt x="346" y="8"/>
                  </a:cubicBezTo>
                  <a:cubicBezTo>
                    <a:pt x="345" y="6"/>
                    <a:pt x="344" y="4"/>
                    <a:pt x="342" y="3"/>
                  </a:cubicBezTo>
                  <a:cubicBezTo>
                    <a:pt x="340" y="1"/>
                    <a:pt x="338" y="0"/>
                    <a:pt x="335" y="0"/>
                  </a:cubicBezTo>
                  <a:cubicBezTo>
                    <a:pt x="333" y="0"/>
                    <a:pt x="331" y="0"/>
                    <a:pt x="330" y="1"/>
                  </a:cubicBezTo>
                  <a:cubicBezTo>
                    <a:pt x="327" y="3"/>
                    <a:pt x="325" y="6"/>
                    <a:pt x="323" y="10"/>
                  </a:cubicBezTo>
                  <a:cubicBezTo>
                    <a:pt x="320" y="16"/>
                    <a:pt x="318" y="24"/>
                    <a:pt x="317" y="32"/>
                  </a:cubicBezTo>
                  <a:cubicBezTo>
                    <a:pt x="314" y="45"/>
                    <a:pt x="312" y="60"/>
                    <a:pt x="309" y="72"/>
                  </a:cubicBezTo>
                  <a:cubicBezTo>
                    <a:pt x="307" y="77"/>
                    <a:pt x="305" y="82"/>
                    <a:pt x="304" y="85"/>
                  </a:cubicBezTo>
                  <a:cubicBezTo>
                    <a:pt x="303" y="87"/>
                    <a:pt x="302" y="88"/>
                    <a:pt x="301" y="88"/>
                  </a:cubicBezTo>
                  <a:cubicBezTo>
                    <a:pt x="301" y="89"/>
                    <a:pt x="300" y="89"/>
                    <a:pt x="300" y="89"/>
                  </a:cubicBezTo>
                  <a:cubicBezTo>
                    <a:pt x="296" y="89"/>
                    <a:pt x="293" y="90"/>
                    <a:pt x="291" y="92"/>
                  </a:cubicBezTo>
                  <a:cubicBezTo>
                    <a:pt x="287" y="96"/>
                    <a:pt x="284" y="102"/>
                    <a:pt x="282" y="108"/>
                  </a:cubicBezTo>
                  <a:cubicBezTo>
                    <a:pt x="279" y="117"/>
                    <a:pt x="277" y="128"/>
                    <a:pt x="274" y="136"/>
                  </a:cubicBezTo>
                  <a:cubicBezTo>
                    <a:pt x="272" y="140"/>
                    <a:pt x="271" y="144"/>
                    <a:pt x="269" y="146"/>
                  </a:cubicBezTo>
                  <a:cubicBezTo>
                    <a:pt x="268" y="147"/>
                    <a:pt x="267" y="148"/>
                    <a:pt x="267" y="148"/>
                  </a:cubicBezTo>
                  <a:cubicBezTo>
                    <a:pt x="266" y="149"/>
                    <a:pt x="265" y="149"/>
                    <a:pt x="264" y="149"/>
                  </a:cubicBezTo>
                  <a:cubicBezTo>
                    <a:pt x="261" y="149"/>
                    <a:pt x="259" y="150"/>
                    <a:pt x="256" y="151"/>
                  </a:cubicBezTo>
                  <a:cubicBezTo>
                    <a:pt x="254" y="152"/>
                    <a:pt x="253" y="154"/>
                    <a:pt x="252" y="156"/>
                  </a:cubicBezTo>
                  <a:cubicBezTo>
                    <a:pt x="250" y="159"/>
                    <a:pt x="249" y="163"/>
                    <a:pt x="248" y="167"/>
                  </a:cubicBezTo>
                  <a:cubicBezTo>
                    <a:pt x="247" y="172"/>
                    <a:pt x="246" y="178"/>
                    <a:pt x="245" y="181"/>
                  </a:cubicBezTo>
                  <a:cubicBezTo>
                    <a:pt x="244" y="183"/>
                    <a:pt x="243" y="185"/>
                    <a:pt x="242" y="185"/>
                  </a:cubicBezTo>
                  <a:cubicBezTo>
                    <a:pt x="241" y="186"/>
                    <a:pt x="240" y="186"/>
                    <a:pt x="238" y="186"/>
                  </a:cubicBezTo>
                  <a:cubicBezTo>
                    <a:pt x="238" y="186"/>
                    <a:pt x="238" y="186"/>
                    <a:pt x="237" y="186"/>
                  </a:cubicBezTo>
                  <a:cubicBezTo>
                    <a:pt x="236" y="186"/>
                    <a:pt x="235" y="184"/>
                    <a:pt x="234" y="182"/>
                  </a:cubicBezTo>
                  <a:cubicBezTo>
                    <a:pt x="232" y="177"/>
                    <a:pt x="230" y="170"/>
                    <a:pt x="229" y="162"/>
                  </a:cubicBezTo>
                  <a:cubicBezTo>
                    <a:pt x="227" y="149"/>
                    <a:pt x="225" y="135"/>
                    <a:pt x="223" y="124"/>
                  </a:cubicBezTo>
                  <a:cubicBezTo>
                    <a:pt x="222" y="118"/>
                    <a:pt x="220" y="113"/>
                    <a:pt x="218" y="109"/>
                  </a:cubicBezTo>
                  <a:cubicBezTo>
                    <a:pt x="217" y="107"/>
                    <a:pt x="216" y="105"/>
                    <a:pt x="214" y="104"/>
                  </a:cubicBezTo>
                  <a:cubicBezTo>
                    <a:pt x="212" y="102"/>
                    <a:pt x="210" y="101"/>
                    <a:pt x="207" y="101"/>
                  </a:cubicBezTo>
                  <a:cubicBezTo>
                    <a:pt x="206" y="101"/>
                    <a:pt x="204" y="101"/>
                    <a:pt x="203" y="100"/>
                  </a:cubicBezTo>
                  <a:cubicBezTo>
                    <a:pt x="201" y="99"/>
                    <a:pt x="199" y="97"/>
                    <a:pt x="198" y="94"/>
                  </a:cubicBezTo>
                  <a:cubicBezTo>
                    <a:pt x="195" y="90"/>
                    <a:pt x="193" y="84"/>
                    <a:pt x="190" y="78"/>
                  </a:cubicBezTo>
                  <a:cubicBezTo>
                    <a:pt x="188" y="76"/>
                    <a:pt x="186" y="73"/>
                    <a:pt x="183" y="71"/>
                  </a:cubicBezTo>
                  <a:cubicBezTo>
                    <a:pt x="181" y="69"/>
                    <a:pt x="177" y="68"/>
                    <a:pt x="173" y="68"/>
                  </a:cubicBezTo>
                  <a:cubicBezTo>
                    <a:pt x="170" y="68"/>
                    <a:pt x="168" y="69"/>
                    <a:pt x="165" y="70"/>
                  </a:cubicBezTo>
                  <a:cubicBezTo>
                    <a:pt x="161" y="73"/>
                    <a:pt x="159" y="76"/>
                    <a:pt x="157" y="80"/>
                  </a:cubicBezTo>
                  <a:cubicBezTo>
                    <a:pt x="154" y="86"/>
                    <a:pt x="151" y="93"/>
                    <a:pt x="149" y="98"/>
                  </a:cubicBezTo>
                  <a:cubicBezTo>
                    <a:pt x="147" y="100"/>
                    <a:pt x="146" y="102"/>
                    <a:pt x="145" y="103"/>
                  </a:cubicBezTo>
                  <a:cubicBezTo>
                    <a:pt x="143" y="104"/>
                    <a:pt x="142" y="105"/>
                    <a:pt x="139" y="105"/>
                  </a:cubicBezTo>
                  <a:cubicBezTo>
                    <a:pt x="138" y="105"/>
                    <a:pt x="137" y="106"/>
                    <a:pt x="136" y="106"/>
                  </a:cubicBezTo>
                  <a:cubicBezTo>
                    <a:pt x="135" y="107"/>
                    <a:pt x="135" y="108"/>
                    <a:pt x="134" y="109"/>
                  </a:cubicBezTo>
                  <a:cubicBezTo>
                    <a:pt x="134" y="111"/>
                    <a:pt x="133" y="113"/>
                    <a:pt x="133" y="116"/>
                  </a:cubicBezTo>
                  <a:cubicBezTo>
                    <a:pt x="131" y="125"/>
                    <a:pt x="130" y="140"/>
                    <a:pt x="127" y="153"/>
                  </a:cubicBezTo>
                  <a:cubicBezTo>
                    <a:pt x="126" y="159"/>
                    <a:pt x="125" y="165"/>
                    <a:pt x="124" y="169"/>
                  </a:cubicBezTo>
                  <a:cubicBezTo>
                    <a:pt x="123" y="170"/>
                    <a:pt x="122" y="172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0" y="172"/>
                  </a:cubicBezTo>
                  <a:cubicBezTo>
                    <a:pt x="118" y="172"/>
                    <a:pt x="117" y="170"/>
                    <a:pt x="115" y="168"/>
                  </a:cubicBezTo>
                  <a:cubicBezTo>
                    <a:pt x="113" y="165"/>
                    <a:pt x="110" y="161"/>
                    <a:pt x="108" y="157"/>
                  </a:cubicBezTo>
                  <a:cubicBezTo>
                    <a:pt x="107" y="156"/>
                    <a:pt x="105" y="154"/>
                    <a:pt x="104" y="153"/>
                  </a:cubicBezTo>
                  <a:cubicBezTo>
                    <a:pt x="103" y="152"/>
                    <a:pt x="102" y="151"/>
                    <a:pt x="101" y="151"/>
                  </a:cubicBezTo>
                  <a:cubicBezTo>
                    <a:pt x="100" y="150"/>
                    <a:pt x="99" y="150"/>
                    <a:pt x="98" y="150"/>
                  </a:cubicBezTo>
                  <a:cubicBezTo>
                    <a:pt x="96" y="150"/>
                    <a:pt x="95" y="150"/>
                    <a:pt x="94" y="151"/>
                  </a:cubicBezTo>
                  <a:cubicBezTo>
                    <a:pt x="93" y="152"/>
                    <a:pt x="92" y="153"/>
                    <a:pt x="91" y="155"/>
                  </a:cubicBezTo>
                  <a:cubicBezTo>
                    <a:pt x="89" y="158"/>
                    <a:pt x="88" y="161"/>
                    <a:pt x="87" y="165"/>
                  </a:cubicBezTo>
                  <a:cubicBezTo>
                    <a:pt x="85" y="170"/>
                    <a:pt x="84" y="177"/>
                    <a:pt x="82" y="182"/>
                  </a:cubicBezTo>
                  <a:cubicBezTo>
                    <a:pt x="82" y="185"/>
                    <a:pt x="81" y="188"/>
                    <a:pt x="80" y="190"/>
                  </a:cubicBezTo>
                  <a:cubicBezTo>
                    <a:pt x="79" y="192"/>
                    <a:pt x="79" y="194"/>
                    <a:pt x="78" y="194"/>
                  </a:cubicBezTo>
                  <a:cubicBezTo>
                    <a:pt x="78" y="195"/>
                    <a:pt x="78" y="195"/>
                    <a:pt x="78" y="195"/>
                  </a:cubicBezTo>
                  <a:cubicBezTo>
                    <a:pt x="77" y="196"/>
                    <a:pt x="73" y="196"/>
                    <a:pt x="69" y="197"/>
                  </a:cubicBezTo>
                  <a:cubicBezTo>
                    <a:pt x="65" y="197"/>
                    <a:pt x="60" y="198"/>
                    <a:pt x="55" y="198"/>
                  </a:cubicBezTo>
                  <a:cubicBezTo>
                    <a:pt x="43" y="198"/>
                    <a:pt x="30" y="197"/>
                    <a:pt x="19" y="196"/>
                  </a:cubicBezTo>
                  <a:cubicBezTo>
                    <a:pt x="14" y="195"/>
                    <a:pt x="10" y="195"/>
                    <a:pt x="6" y="194"/>
                  </a:cubicBezTo>
                  <a:cubicBezTo>
                    <a:pt x="3" y="194"/>
                    <a:pt x="1" y="194"/>
                    <a:pt x="1" y="194"/>
                  </a:cubicBezTo>
                  <a:cubicBezTo>
                    <a:pt x="0" y="202"/>
                    <a:pt x="0" y="202"/>
                    <a:pt x="0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10105745" y="4162777"/>
              <a:ext cx="112" cy="477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dirty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247392" y="2837498"/>
            <a:ext cx="246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</a:t>
            </a:r>
            <a:endParaRPr lang="zh-CN" altLang="en-US" sz="6000" b="1" dirty="0" smtClean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175000" y="2186361"/>
            <a:ext cx="2160000" cy="2160000"/>
          </a:xfrm>
          <a:prstGeom prst="ellipse">
            <a:avLst/>
          </a:prstGeom>
          <a:solidFill>
            <a:srgbClr val="D8494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27827" y="2481531"/>
            <a:ext cx="654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850232" y="6325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 animBg="1"/>
      <p:bldP spid="2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.问诊完毕后评价医生的界面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96390"/>
            <a:ext cx="2632075" cy="4875530"/>
          </a:xfrm>
          <a:prstGeom prst="rect">
            <a:avLst/>
          </a:prstGeom>
        </p:spPr>
      </p:pic>
      <p:pic>
        <p:nvPicPr>
          <p:cNvPr id="7" name="图片 6" descr="2.患者全部评价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75" y="1596390"/>
            <a:ext cx="2675890" cy="48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远程挂号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.进入远程挂号宣传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04645"/>
            <a:ext cx="2179320" cy="4916805"/>
          </a:xfrm>
          <a:prstGeom prst="rect">
            <a:avLst/>
          </a:prstGeom>
        </p:spPr>
      </p:pic>
      <p:pic>
        <p:nvPicPr>
          <p:cNvPr id="7" name="图片 6" descr="2.进入选择医院的界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20" y="1597025"/>
            <a:ext cx="2658110" cy="4925060"/>
          </a:xfrm>
          <a:prstGeom prst="rect">
            <a:avLst/>
          </a:prstGeom>
        </p:spPr>
      </p:pic>
      <p:pic>
        <p:nvPicPr>
          <p:cNvPr id="8" name="图片 7" descr="3.进入选择科室页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20" y="1587500"/>
            <a:ext cx="2699385" cy="4935220"/>
          </a:xfrm>
          <a:prstGeom prst="rect">
            <a:avLst/>
          </a:prstGeom>
        </p:spPr>
      </p:pic>
      <p:pic>
        <p:nvPicPr>
          <p:cNvPr id="9" name="图片 8" descr="4.选择支持在线挂号的专家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050" y="1590675"/>
            <a:ext cx="2637790" cy="493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远程挂号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5.选择挂号时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95755"/>
            <a:ext cx="2626995" cy="4866640"/>
          </a:xfrm>
          <a:prstGeom prst="rect">
            <a:avLst/>
          </a:prstGeom>
        </p:spPr>
      </p:pic>
      <p:pic>
        <p:nvPicPr>
          <p:cNvPr id="7" name="图片 6" descr="6.挂号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97660"/>
            <a:ext cx="2644775" cy="4944745"/>
          </a:xfrm>
          <a:prstGeom prst="rect">
            <a:avLst/>
          </a:prstGeom>
        </p:spPr>
      </p:pic>
      <p:pic>
        <p:nvPicPr>
          <p:cNvPr id="8" name="图片 7" descr="7.选择患者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607185"/>
            <a:ext cx="2699385" cy="5048250"/>
          </a:xfrm>
          <a:prstGeom prst="rect">
            <a:avLst/>
          </a:prstGeom>
        </p:spPr>
      </p:pic>
      <p:pic>
        <p:nvPicPr>
          <p:cNvPr id="9" name="图片 8" descr="8.进入挂号支付界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35" y="1606550"/>
            <a:ext cx="2690495" cy="5030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远程挂号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0.0支付完成跳入我的挂号列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40" y="1601470"/>
            <a:ext cx="2761615" cy="4914265"/>
          </a:xfrm>
          <a:prstGeom prst="rect">
            <a:avLst/>
          </a:prstGeom>
        </p:spPr>
      </p:pic>
      <p:pic>
        <p:nvPicPr>
          <p:cNvPr id="7" name="图片 6" descr="9.待支付页面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" y="1600200"/>
            <a:ext cx="2638425" cy="4933950"/>
          </a:xfrm>
          <a:prstGeom prst="rect">
            <a:avLst/>
          </a:prstGeom>
        </p:spPr>
      </p:pic>
      <p:pic>
        <p:nvPicPr>
          <p:cNvPr id="8" name="图片 7" descr="10.0支付完成跳入我的挂号列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90" y="1605280"/>
            <a:ext cx="2722245" cy="4843145"/>
          </a:xfrm>
          <a:prstGeom prst="rect">
            <a:avLst/>
          </a:prstGeom>
        </p:spPr>
      </p:pic>
      <p:pic>
        <p:nvPicPr>
          <p:cNvPr id="9" name="图片 8" descr="10.1支付完成跳入我的挂号列表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90" y="1614805"/>
            <a:ext cx="2740025" cy="4874260"/>
          </a:xfrm>
          <a:prstGeom prst="rect">
            <a:avLst/>
          </a:prstGeom>
        </p:spPr>
      </p:pic>
      <p:pic>
        <p:nvPicPr>
          <p:cNvPr id="13" name="图片 12" descr="10.2支付完成跳入我的挂号列表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340" y="1622425"/>
            <a:ext cx="2739390" cy="487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远程挂号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0.3支付完成跳入我的挂号列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42110"/>
            <a:ext cx="2669540" cy="474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快速导诊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1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595120"/>
            <a:ext cx="2632710" cy="4681855"/>
          </a:xfrm>
          <a:prstGeom prst="rect">
            <a:avLst/>
          </a:prstGeom>
        </p:spPr>
      </p:pic>
      <p:pic>
        <p:nvPicPr>
          <p:cNvPr id="7" name="图片 6" descr="2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600200"/>
            <a:ext cx="2646045" cy="4705350"/>
          </a:xfrm>
          <a:prstGeom prst="rect">
            <a:avLst/>
          </a:prstGeom>
        </p:spPr>
      </p:pic>
      <p:pic>
        <p:nvPicPr>
          <p:cNvPr id="8" name="图片 7" descr="3.选择患者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584325"/>
            <a:ext cx="2687955" cy="5026025"/>
          </a:xfrm>
          <a:prstGeom prst="rect">
            <a:avLst/>
          </a:prstGeom>
        </p:spPr>
      </p:pic>
      <p:pic>
        <p:nvPicPr>
          <p:cNvPr id="9" name="图片 8" descr="4.选择导诊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610" y="1570990"/>
            <a:ext cx="2700020" cy="480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快速导诊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5.进行支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17980"/>
            <a:ext cx="2619375" cy="4658995"/>
          </a:xfrm>
          <a:prstGeom prst="rect">
            <a:avLst/>
          </a:prstGeom>
        </p:spPr>
      </p:pic>
      <p:pic>
        <p:nvPicPr>
          <p:cNvPr id="7" name="图片 6" descr="6.进入我的导诊列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90" y="1586865"/>
            <a:ext cx="2646045" cy="4947285"/>
          </a:xfrm>
          <a:prstGeom prst="rect">
            <a:avLst/>
          </a:prstGeom>
        </p:spPr>
      </p:pic>
      <p:pic>
        <p:nvPicPr>
          <p:cNvPr id="8" name="图片 7" descr="导诊列表详情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10" y="1592580"/>
            <a:ext cx="2693670" cy="5122545"/>
          </a:xfrm>
          <a:prstGeom prst="rect">
            <a:avLst/>
          </a:prstGeom>
        </p:spPr>
      </p:pic>
      <p:pic>
        <p:nvPicPr>
          <p:cNvPr id="9" name="图片 8" descr="导诊列表详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35" y="1593850"/>
            <a:ext cx="2684780" cy="496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4799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专家端功能介绍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专家工作台主页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首页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8620" y="1413510"/>
            <a:ext cx="2686050" cy="5195570"/>
          </a:xfrm>
          <a:prstGeom prst="rect">
            <a:avLst/>
          </a:prstGeom>
        </p:spPr>
      </p:pic>
      <p:pic>
        <p:nvPicPr>
          <p:cNvPr id="3" name="图片 2" descr="首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810" y="1413510"/>
            <a:ext cx="2909570" cy="5120640"/>
          </a:xfrm>
          <a:prstGeom prst="rect">
            <a:avLst/>
          </a:prstGeom>
        </p:spPr>
      </p:pic>
      <p:pic>
        <p:nvPicPr>
          <p:cNvPr id="10" name="图片 9" descr="二维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1400810"/>
            <a:ext cx="2882265" cy="5126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专家服务开通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开通服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" y="1376045"/>
            <a:ext cx="2877185" cy="5119370"/>
          </a:xfrm>
          <a:prstGeom prst="rect">
            <a:avLst/>
          </a:prstGeom>
        </p:spPr>
      </p:pic>
      <p:pic>
        <p:nvPicPr>
          <p:cNvPr id="7" name="图片 6" descr="开通服务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795" y="1376045"/>
            <a:ext cx="4022090" cy="5448935"/>
          </a:xfrm>
          <a:prstGeom prst="rect">
            <a:avLst/>
          </a:prstGeom>
        </p:spPr>
      </p:pic>
      <p:pic>
        <p:nvPicPr>
          <p:cNvPr id="8" name="图片 7" descr="服务设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510" y="1376045"/>
            <a:ext cx="3061970" cy="5447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8568" y="2646947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rPr>
              <a:t>问医生</a:t>
            </a:r>
            <a:endParaRPr lang="zh-CN" altLang="en-US" sz="4000" b="1" dirty="0" smtClean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1179" y="1091822"/>
            <a:ext cx="7170821" cy="469483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78568" y="3589887"/>
            <a:ext cx="33528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思源黑体 CN Bold" panose="020B0800000000000000" charset="-122"/>
                <a:ea typeface="思源黑体 CN Bold" panose="020B0800000000000000" charset="-122"/>
              </a:rPr>
              <a:t>电话问诊，开药问诊，视频问诊，图文问诊</a:t>
            </a:r>
            <a:endParaRPr lang="zh-CN" altLang="en-US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4820" y="0"/>
            <a:ext cx="481263" cy="2422358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955343" y="645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540635" y="5298440"/>
            <a:ext cx="1057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</a:rPr>
              <a:t>视频问诊</a:t>
            </a:r>
            <a:endParaRPr lang="zh-CN" altLang="en-US" sz="14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2335" y="5308600"/>
            <a:ext cx="957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</a:rPr>
              <a:t>电话问诊</a:t>
            </a:r>
            <a:endParaRPr lang="zh-CN" altLang="en-US" sz="140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8150" y="5299075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开药</a:t>
            </a:r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问诊</a:t>
            </a:r>
            <a:endParaRPr lang="zh-CN" altLang="en-US" sz="140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46780" y="528955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图文问诊</a:t>
            </a:r>
            <a:endParaRPr lang="zh-CN" altLang="en-US" sz="1400"/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" y="4630420"/>
            <a:ext cx="640080" cy="640080"/>
          </a:xfrm>
          <a:prstGeom prst="rect">
            <a:avLst/>
          </a:prstGeom>
        </p:spPr>
      </p:pic>
      <p:pic>
        <p:nvPicPr>
          <p:cNvPr id="19" name="图片 1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15" y="4678680"/>
            <a:ext cx="582295" cy="582295"/>
          </a:xfrm>
          <a:prstGeom prst="rect">
            <a:avLst/>
          </a:prstGeom>
        </p:spPr>
      </p:pic>
      <p:pic>
        <p:nvPicPr>
          <p:cNvPr id="20" name="图片 19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35" y="4333875"/>
            <a:ext cx="993775" cy="993775"/>
          </a:xfrm>
          <a:prstGeom prst="rect">
            <a:avLst/>
          </a:prstGeom>
        </p:spPr>
      </p:pic>
      <p:pic>
        <p:nvPicPr>
          <p:cNvPr id="21" name="图片 20" descr="图片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455" y="4580255"/>
            <a:ext cx="779780" cy="77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专家缺省页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订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501140"/>
            <a:ext cx="2877185" cy="5119370"/>
          </a:xfrm>
          <a:prstGeom prst="rect">
            <a:avLst/>
          </a:prstGeom>
        </p:spPr>
      </p:pic>
      <p:pic>
        <p:nvPicPr>
          <p:cNvPr id="3" name="图片 2" descr="我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95" y="1435735"/>
            <a:ext cx="2526030" cy="5117465"/>
          </a:xfrm>
          <a:prstGeom prst="rect">
            <a:avLst/>
          </a:prstGeom>
        </p:spPr>
      </p:pic>
      <p:pic>
        <p:nvPicPr>
          <p:cNvPr id="9" name="图片 8" descr="我的资料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130" y="1435735"/>
            <a:ext cx="2951480" cy="525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专家缺省页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资金明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398905"/>
            <a:ext cx="3068955" cy="5459095"/>
          </a:xfrm>
          <a:prstGeom prst="rect">
            <a:avLst/>
          </a:prstGeom>
        </p:spPr>
      </p:pic>
      <p:pic>
        <p:nvPicPr>
          <p:cNvPr id="8" name="图片 7" descr="资金中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885" y="1398905"/>
            <a:ext cx="2981325" cy="5302885"/>
          </a:xfrm>
          <a:prstGeom prst="rect">
            <a:avLst/>
          </a:prstGeom>
        </p:spPr>
      </p:pic>
      <p:pic>
        <p:nvPicPr>
          <p:cNvPr id="10" name="图片 9" descr="年卡设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50" y="1398905"/>
            <a:ext cx="2977515" cy="5296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469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专家缺省页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患者分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187450"/>
            <a:ext cx="3113405" cy="5539105"/>
          </a:xfrm>
          <a:prstGeom prst="rect">
            <a:avLst/>
          </a:prstGeom>
        </p:spPr>
      </p:pic>
      <p:pic>
        <p:nvPicPr>
          <p:cNvPr id="3" name="图片 2" descr="年卡患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1187450"/>
            <a:ext cx="3043555" cy="5416550"/>
          </a:xfrm>
          <a:prstGeom prst="rect">
            <a:avLst/>
          </a:prstGeom>
        </p:spPr>
      </p:pic>
      <p:pic>
        <p:nvPicPr>
          <p:cNvPr id="6" name="图片 5" descr="普通患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725" y="1231900"/>
            <a:ext cx="2994660" cy="53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469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专家缺省页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钱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362710"/>
            <a:ext cx="2937510" cy="5225415"/>
          </a:xfrm>
          <a:prstGeom prst="rect">
            <a:avLst/>
          </a:prstGeom>
        </p:spPr>
      </p:pic>
      <p:pic>
        <p:nvPicPr>
          <p:cNvPr id="8" name="图片 7" descr="搜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905" y="1403985"/>
            <a:ext cx="3044825" cy="5417185"/>
          </a:xfrm>
          <a:prstGeom prst="rect">
            <a:avLst/>
          </a:prstGeom>
        </p:spPr>
      </p:pic>
      <p:pic>
        <p:nvPicPr>
          <p:cNvPr id="9" name="图片 8" descr="工作状态设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820" y="1321435"/>
            <a:ext cx="3091815" cy="549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1469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专家团队页面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创建团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" y="1527810"/>
            <a:ext cx="2481580" cy="5026660"/>
          </a:xfrm>
          <a:prstGeom prst="rect">
            <a:avLst/>
          </a:prstGeom>
        </p:spPr>
      </p:pic>
      <p:pic>
        <p:nvPicPr>
          <p:cNvPr id="3" name="图片 2" descr="团队-我创建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20" y="1527810"/>
            <a:ext cx="2571750" cy="5209540"/>
          </a:xfrm>
          <a:prstGeom prst="rect">
            <a:avLst/>
          </a:prstGeom>
        </p:spPr>
      </p:pic>
      <p:pic>
        <p:nvPicPr>
          <p:cNvPr id="6" name="图片 5" descr="团队-我加入的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1527810"/>
            <a:ext cx="2635250" cy="5339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05" y="1519555"/>
            <a:ext cx="2634615" cy="5338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25490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专家团队页面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团队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55115"/>
            <a:ext cx="2934970" cy="5222240"/>
          </a:xfrm>
          <a:prstGeom prst="rect">
            <a:avLst/>
          </a:prstGeom>
        </p:spPr>
      </p:pic>
      <p:pic>
        <p:nvPicPr>
          <p:cNvPr id="8" name="图片 7" descr="开通服务 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740" y="1750695"/>
            <a:ext cx="3597910" cy="4942840"/>
          </a:xfrm>
          <a:prstGeom prst="rect">
            <a:avLst/>
          </a:prstGeom>
        </p:spPr>
      </p:pic>
      <p:pic>
        <p:nvPicPr>
          <p:cNvPr id="9" name="图片 8" descr="开通服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635" y="1666875"/>
            <a:ext cx="2872105" cy="511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4799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用户端病例存档以及专家端病例查看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rPr>
              <a:t>病例存档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病例存档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930"/>
            <a:ext cx="2533650" cy="457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1656080"/>
            <a:ext cx="2653665" cy="457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45" y="1656080"/>
            <a:ext cx="2214880" cy="4315460"/>
          </a:xfrm>
          <a:prstGeom prst="rect">
            <a:avLst/>
          </a:prstGeom>
        </p:spPr>
      </p:pic>
      <p:pic>
        <p:nvPicPr>
          <p:cNvPr id="11" name="图片 10" descr="18.个人中心我的报告列表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975" y="1598930"/>
            <a:ext cx="2228850" cy="39662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055" y="1656080"/>
            <a:ext cx="2087245" cy="390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4799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机构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端功能介绍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机构端页面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更多功能请去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端查看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机构申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1343025"/>
            <a:ext cx="2370455" cy="5351780"/>
          </a:xfrm>
          <a:prstGeom prst="rect">
            <a:avLst/>
          </a:prstGeom>
        </p:spPr>
      </p:pic>
      <p:pic>
        <p:nvPicPr>
          <p:cNvPr id="3" name="图片 2" descr="机构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1315085"/>
            <a:ext cx="3024505" cy="5379720"/>
          </a:xfrm>
          <a:prstGeom prst="rect">
            <a:avLst/>
          </a:prstGeom>
        </p:spPr>
      </p:pic>
      <p:pic>
        <p:nvPicPr>
          <p:cNvPr id="6" name="图片 5" descr="专家管理 （筛选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60" y="1283970"/>
            <a:ext cx="3075305" cy="5470525"/>
          </a:xfrm>
          <a:prstGeom prst="rect">
            <a:avLst/>
          </a:prstGeom>
        </p:spPr>
      </p:pic>
      <p:pic>
        <p:nvPicPr>
          <p:cNvPr id="10" name="图片 9" descr="专家管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635" y="1283970"/>
            <a:ext cx="3174365" cy="5646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电话问诊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1.提交问诊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593850"/>
            <a:ext cx="2640965" cy="4940935"/>
          </a:xfrm>
          <a:prstGeom prst="rect">
            <a:avLst/>
          </a:prstGeom>
        </p:spPr>
      </p:pic>
      <p:pic>
        <p:nvPicPr>
          <p:cNvPr id="9" name="图片 8" descr="2.选择患者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5" y="1597660"/>
            <a:ext cx="2640330" cy="4937125"/>
          </a:xfrm>
          <a:prstGeom prst="rect">
            <a:avLst/>
          </a:prstGeom>
        </p:spPr>
      </p:pic>
      <p:pic>
        <p:nvPicPr>
          <p:cNvPr id="10" name="图片 9" descr="3.选择推荐科室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1600835"/>
            <a:ext cx="2640965" cy="4937760"/>
          </a:xfrm>
          <a:prstGeom prst="rect">
            <a:avLst/>
          </a:prstGeom>
        </p:spPr>
      </p:pic>
      <p:pic>
        <p:nvPicPr>
          <p:cNvPr id="11" name="图片 10" descr="1.提交问诊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5" y="1600835"/>
            <a:ext cx="2643505" cy="49447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7212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推客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功能介绍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推客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推客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1391285"/>
            <a:ext cx="2545715" cy="5188585"/>
          </a:xfrm>
          <a:prstGeom prst="rect">
            <a:avLst/>
          </a:prstGeom>
        </p:spPr>
      </p:pic>
      <p:pic>
        <p:nvPicPr>
          <p:cNvPr id="8" name="图片 7" descr="推广订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535" y="1391285"/>
            <a:ext cx="2675255" cy="5451475"/>
          </a:xfrm>
          <a:prstGeom prst="rect">
            <a:avLst/>
          </a:prstGeom>
        </p:spPr>
      </p:pic>
      <p:pic>
        <p:nvPicPr>
          <p:cNvPr id="9" name="图片 8" descr="推广患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55" y="1391285"/>
            <a:ext cx="2623185" cy="5345430"/>
          </a:xfrm>
          <a:prstGeom prst="rect">
            <a:avLst/>
          </a:prstGeom>
        </p:spPr>
      </p:pic>
      <p:pic>
        <p:nvPicPr>
          <p:cNvPr id="12" name="图片 11" descr="推广专家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90" y="1391285"/>
            <a:ext cx="2664460" cy="542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推客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推客提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" y="1312545"/>
            <a:ext cx="2679065" cy="5459095"/>
          </a:xfrm>
          <a:prstGeom prst="rect">
            <a:avLst/>
          </a:prstGeom>
        </p:spPr>
      </p:pic>
      <p:pic>
        <p:nvPicPr>
          <p:cNvPr id="3" name="图片 2" descr="邀请有礼 拷贝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85" y="1256665"/>
            <a:ext cx="3890645" cy="5514975"/>
          </a:xfrm>
          <a:prstGeom prst="rect">
            <a:avLst/>
          </a:prstGeom>
        </p:spPr>
      </p:pic>
      <p:pic>
        <p:nvPicPr>
          <p:cNvPr id="6" name="图片 5" descr="邀请有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0" y="1217930"/>
            <a:ext cx="3143250" cy="559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7212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导诊端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功能介绍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导诊端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" y="1421130"/>
            <a:ext cx="2192020" cy="5208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95" y="1421130"/>
            <a:ext cx="2372995" cy="5208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120" y="1421130"/>
            <a:ext cx="2804160" cy="5208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905" y="883920"/>
            <a:ext cx="7586133" cy="509016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572121"/>
            <a:ext cx="7574507" cy="1904896"/>
          </a:xfrm>
          <a:prstGeom prst="rect">
            <a:avLst/>
          </a:prstGeom>
          <a:solidFill>
            <a:srgbClr val="D84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814289" y="2135329"/>
            <a:ext cx="527136" cy="779019"/>
          </a:xfrm>
          <a:custGeom>
            <a:avLst/>
            <a:gdLst/>
            <a:ahLst/>
            <a:cxnLst/>
            <a:rect l="0" t="0" r="r" b="b"/>
            <a:pathLst>
              <a:path w="1646238" h="2433638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25053" y="1904496"/>
            <a:ext cx="2707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PC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造字工房博黑（非商用）常规体" pitchFamily="2" charset="-122"/>
              </a:rPr>
              <a:t>端后台功能介绍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造字工房博黑（非商用）常规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225" y="3971397"/>
            <a:ext cx="240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D84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3600" b="1" dirty="0">
              <a:solidFill>
                <a:srgbClr val="D84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13" grpId="0" bldLvl="0" animBg="1"/>
      <p:bldP spid="17" grpId="0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主页概览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1307465"/>
            <a:ext cx="10510520" cy="5165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特色服务设置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896110"/>
            <a:ext cx="10902315" cy="4587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底部菜单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403985"/>
            <a:ext cx="11505565" cy="507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678305"/>
            <a:ext cx="10657840" cy="466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4855" y="542001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问医生（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电话问诊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5.1.0选择电话问诊进入预约时间页面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597660"/>
            <a:ext cx="2629535" cy="4871720"/>
          </a:xfrm>
          <a:prstGeom prst="rect">
            <a:avLst/>
          </a:prstGeom>
        </p:spPr>
      </p:pic>
      <p:pic>
        <p:nvPicPr>
          <p:cNvPr id="5" name="图片 4" descr="5.1.2填写电话问诊描述接听电话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765" y="1599565"/>
            <a:ext cx="2633980" cy="4925060"/>
          </a:xfrm>
          <a:prstGeom prst="rect">
            <a:avLst/>
          </a:prstGeom>
        </p:spPr>
      </p:pic>
      <p:pic>
        <p:nvPicPr>
          <p:cNvPr id="6" name="图片 5" descr="5.1.3电话问诊支付下单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90" y="1601470"/>
            <a:ext cx="2644140" cy="4944110"/>
          </a:xfrm>
          <a:prstGeom prst="rect">
            <a:avLst/>
          </a:prstGeom>
        </p:spPr>
      </p:pic>
      <p:pic>
        <p:nvPicPr>
          <p:cNvPr id="7" name="图片 6" descr="5.待支付页面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5" y="1616710"/>
            <a:ext cx="2659380" cy="4972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497965"/>
            <a:ext cx="10634345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" y="1469390"/>
            <a:ext cx="11628120" cy="500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看一看资讯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590675"/>
            <a:ext cx="10608310" cy="499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挂号功能组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7775"/>
            <a:ext cx="11582400" cy="545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问诊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1477645"/>
            <a:ext cx="10902950" cy="525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619250"/>
            <a:ext cx="11179810" cy="4985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体检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" y="1390650"/>
            <a:ext cx="10312400" cy="496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药房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212215"/>
            <a:ext cx="11417935" cy="548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智库功能组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355725"/>
            <a:ext cx="10587990" cy="525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18200" y="457546"/>
            <a:ext cx="11040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界面如图所示</a:t>
            </a:r>
            <a:r>
              <a:rPr lang="en-US" altLang="zh-CN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3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功能组</a:t>
            </a:r>
            <a:endParaRPr lang="zh-CN" altLang="en-US" sz="36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9920" y="627041"/>
            <a:ext cx="115146" cy="476250"/>
          </a:xfrm>
          <a:prstGeom prst="rect">
            <a:avLst/>
          </a:prstGeom>
          <a:solidFill>
            <a:srgbClr val="0087E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1335405"/>
            <a:ext cx="10821035" cy="5522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7"/>
  <p:tag name="KSO_WM_UNIT_ID" val="diagram20200565_1*i*27"/>
  <p:tag name="KSO_WM_TEMPLATE_CATEGORY" val="diagram"/>
  <p:tag name="KSO_WM_TEMPLATE_INDEX" val="2020056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65_1*a*1"/>
  <p:tag name="KSO_WM_TEMPLATE_CATEGORY" val="diagram"/>
  <p:tag name="KSO_WM_TEMPLATE_INDEX" val="2020056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SLIDE_ID" val="diagram20200565_1"/>
  <p:tag name="KSO_WM_TEMPLATE_SUBCATEGORY" val="5"/>
  <p:tag name="KSO_WM_SLIDE_TYPE" val="text"/>
  <p:tag name="KSO_WM_SLIDE_SUBTYPE" val="picTxt"/>
  <p:tag name="KSO_WM_SLIDE_ITEM_CNT" val="1"/>
  <p:tag name="KSO_WM_SLIDE_INDEX" val="1"/>
  <p:tag name="KSO_WM_SLIDE_SIZE" val="467.75*493.25"/>
  <p:tag name="KSO_WM_SLIDE_POSITION" val="426.85*23.37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65"/>
  <p:tag name="KSO_WM_SLIDE_LAYOUT" val="a_ζ"/>
  <p:tag name="KSO_WM_SLIDE_LAYOUT_CNT" val="1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8.xml><?xml version="1.0" encoding="utf-8"?>
<p:tagLst xmlns:p="http://schemas.openxmlformats.org/presentationml/2006/main">
  <p:tag name="KSO_WM_SLIDE_ID" val="diagram20201601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01"/>
  <p:tag name="KSO_WM_SLIDE_TYPE" val="text"/>
  <p:tag name="KSO_WM_SLIDE_SUBTYPE" val="picTxt"/>
  <p:tag name="KSO_WM_SLIDE_SIZE" val="887*449"/>
  <p:tag name="KSO_WM_SLIDE_POSITION" val="37*42"/>
  <p:tag name="KSO_WM_SLIDE_LAYOUT" val="a_d_f"/>
  <p:tag name="KSO_WM_SLIDE_LAYOUT_CNT" val="1_3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2.xml><?xml version="1.0" encoding="utf-8"?>
<p:tagLst xmlns:p="http://schemas.openxmlformats.org/presentationml/2006/main">
  <p:tag name="KSO_WM_SLIDE_ID" val="diagram20201601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01"/>
  <p:tag name="KSO_WM_SLIDE_TYPE" val="text"/>
  <p:tag name="KSO_WM_SLIDE_SUBTYPE" val="picTxt"/>
  <p:tag name="KSO_WM_SLIDE_SIZE" val="887*449"/>
  <p:tag name="KSO_WM_SLIDE_POSITION" val="37*42"/>
  <p:tag name="KSO_WM_SLIDE_LAYOUT" val="a_d_f"/>
  <p:tag name="KSO_WM_SLIDE_LAYOUT_CNT" val="1_3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1.xml><?xml version="1.0" encoding="utf-8"?>
<p:tagLst xmlns:p="http://schemas.openxmlformats.org/presentationml/2006/main">
  <p:tag name="KSO_WM_SLIDE_ID" val="diagram20201601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01"/>
  <p:tag name="KSO_WM_SLIDE_TYPE" val="text"/>
  <p:tag name="KSO_WM_SLIDE_SUBTYPE" val="picTxt"/>
  <p:tag name="KSO_WM_SLIDE_SIZE" val="887*449"/>
  <p:tag name="KSO_WM_SLIDE_POSITION" val="37*42"/>
  <p:tag name="KSO_WM_SLIDE_LAYOUT" val="a_d_f"/>
  <p:tag name="KSO_WM_SLIDE_LAYOUT_CNT" val="1_3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SLIDE_ID" val="diagram20201601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01"/>
  <p:tag name="KSO_WM_SLIDE_TYPE" val="text"/>
  <p:tag name="KSO_WM_SLIDE_SUBTYPE" val="picTxt"/>
  <p:tag name="KSO_WM_SLIDE_SIZE" val="887*449"/>
  <p:tag name="KSO_WM_SLIDE_POSITION" val="37*42"/>
  <p:tag name="KSO_WM_SLIDE_LAYOUT" val="a_d_f"/>
  <p:tag name="KSO_WM_SLIDE_LAYOUT_CNT" val="1_3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2.xml><?xml version="1.0" encoding="utf-8"?>
<p:tagLst xmlns:p="http://schemas.openxmlformats.org/presentationml/2006/main">
  <p:tag name="REFSHAPE" val="354563244"/>
  <p:tag name="KSO_WM_UNIT_PLACING_PICTURE_USER_VIEWPORT" val="{&quot;height&quot;:15840,&quot;width&quot;:8193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9.xml><?xml version="1.0" encoding="utf-8"?>
<p:tagLst xmlns:p="http://schemas.openxmlformats.org/presentationml/2006/main">
  <p:tag name="KSO_WM_UNIT_PLACING_PICTURE_USER_VIEWPORT" val="{&quot;height&quot;:5354,&quot;width&quot;:15839}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210.xml><?xml version="1.0" encoding="utf-8"?>
<p:tagLst xmlns:p="http://schemas.openxmlformats.org/presentationml/2006/main">
  <p:tag name="KSO_WM_UNIT_PLACING_PICTURE_USER_VIEWPORT" val="{&quot;height&quot;:7853,&quot;width&quot;:15840}"/>
</p:tagLst>
</file>

<file path=ppt/tags/tag211.xml><?xml version="1.0" encoding="utf-8"?>
<p:tagLst xmlns:p="http://schemas.openxmlformats.org/presentationml/2006/main">
  <p:tag name="KSO_WM_UNIT_PLACING_PICTURE_USER_VIEWPORT" val="{&quot;height&quot;:11520,&quot;width&quot;:1584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SLIDE_ID" val="diagram20201601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601"/>
  <p:tag name="KSO_WM_SLIDE_TYPE" val="text"/>
  <p:tag name="KSO_WM_SLIDE_SUBTYPE" val="picTxt"/>
  <p:tag name="KSO_WM_SLIDE_SIZE" val="887*449"/>
  <p:tag name="KSO_WM_SLIDE_POSITION" val="37*42"/>
  <p:tag name="KSO_WM_SLIDE_LAYOUT" val="a_d_f"/>
  <p:tag name="KSO_WM_SLIDE_LAYOUT_CNT" val="1_3_1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6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7"/>
  <p:tag name="KSO_WM_UNIT_ID" val="diagram20200565_1*i*27"/>
  <p:tag name="KSO_WM_TEMPLATE_CATEGORY" val="diagram"/>
  <p:tag name="KSO_WM_TEMPLATE_INDEX" val="2020056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200565_1*a*1"/>
  <p:tag name="KSO_WM_TEMPLATE_CATEGORY" val="diagram"/>
  <p:tag name="KSO_WM_TEMPLATE_INDEX" val="2020056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SLIDE_ID" val="diagram20200565_1"/>
  <p:tag name="KSO_WM_TEMPLATE_SUBCATEGORY" val="5"/>
  <p:tag name="KSO_WM_SLIDE_TYPE" val="text"/>
  <p:tag name="KSO_WM_SLIDE_SUBTYPE" val="picTxt"/>
  <p:tag name="KSO_WM_SLIDE_ITEM_CNT" val="1"/>
  <p:tag name="KSO_WM_SLIDE_INDEX" val="1"/>
  <p:tag name="KSO_WM_SLIDE_SIZE" val="467.75*493.25"/>
  <p:tag name="KSO_WM_SLIDE_POSITION" val="426.85*23.37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65"/>
  <p:tag name="KSO_WM_SLIDE_LAYOUT" val="a_ζ"/>
  <p:tag name="KSO_WM_SLIDE_LAYOUT_CNT" val="1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a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点击添加标题内容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i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0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2798</Words>
  <Application>WPS 演示</Application>
  <PresentationFormat>宽屏</PresentationFormat>
  <Paragraphs>504</Paragraphs>
  <Slides>122</Slides>
  <Notes>48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9" baseType="lpstr">
      <vt:lpstr>Arial</vt:lpstr>
      <vt:lpstr>宋体</vt:lpstr>
      <vt:lpstr>Wingdings</vt:lpstr>
      <vt:lpstr>微软雅黑</vt:lpstr>
      <vt:lpstr>Impact</vt:lpstr>
      <vt:lpstr>经典特宋简</vt:lpstr>
      <vt:lpstr>Century Gothic</vt:lpstr>
      <vt:lpstr>Arial</vt:lpstr>
      <vt:lpstr>Lucida Sans Unicode</vt:lpstr>
      <vt:lpstr>思源黑体 CN Bold</vt:lpstr>
      <vt:lpstr>黑体</vt:lpstr>
      <vt:lpstr>Calibri</vt:lpstr>
      <vt:lpstr>Arial Unicode MS</vt:lpstr>
      <vt:lpstr>Calibri Light</vt:lpstr>
      <vt:lpstr>微软雅黑 Light</vt:lpstr>
      <vt:lpstr>造字工房博黑（非商用）常规体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why</dc:creator>
  <cp:lastModifiedBy>大娃</cp:lastModifiedBy>
  <cp:revision>66</cp:revision>
  <dcterms:created xsi:type="dcterms:W3CDTF">2019-10-21T00:28:00Z</dcterms:created>
  <dcterms:modified xsi:type="dcterms:W3CDTF">2020-07-13T11:43:33Z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